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56" r:id="rId5"/>
    <p:sldId id="278" r:id="rId6"/>
    <p:sldId id="282" r:id="rId7"/>
    <p:sldId id="284" r:id="rId8"/>
    <p:sldId id="285" r:id="rId9"/>
    <p:sldId id="286" r:id="rId10"/>
    <p:sldId id="279" r:id="rId11"/>
    <p:sldId id="277" r:id="rId12"/>
    <p:sldId id="280" r:id="rId13"/>
    <p:sldId id="281" r:id="rId14"/>
    <p:sldId id="283" r:id="rId15"/>
    <p:sldId id="287" r:id="rId16"/>
  </p:sldIdLst>
  <p:sldSz cx="12192000" cy="6858000"/>
  <p:notesSz cx="6858000" cy="9144000"/>
  <p:defaultTextStyle>
    <a:defPPr rtl="0">
      <a:defRPr lang="sk-sk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5353"/>
    <a:srgbClr val="E5CFFD"/>
    <a:srgbClr val="0E1A4C"/>
    <a:srgbClr val="882213"/>
    <a:srgbClr val="B8187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6408" autoAdjust="0"/>
  </p:normalViewPr>
  <p:slideViewPr>
    <p:cSldViewPr snapToGrid="0">
      <p:cViewPr varScale="1">
        <p:scale>
          <a:sx n="82" d="100"/>
          <a:sy n="82" d="100"/>
        </p:scale>
        <p:origin x="72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á hlavič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sk-SK" dirty="0"/>
          </a:p>
        </p:txBody>
      </p:sp>
      <p:sp>
        <p:nvSpPr>
          <p:cNvPr id="3" name="Zástupný symbol dátumu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DB5D84E-F192-4F2B-B593-180A83D41618}" type="datetime1">
              <a:rPr lang="sk-SK" smtClean="0"/>
              <a:t>14. 5. 2024</a:t>
            </a:fld>
            <a:endParaRPr lang="sk-SK" dirty="0"/>
          </a:p>
        </p:txBody>
      </p:sp>
      <p:sp>
        <p:nvSpPr>
          <p:cNvPr id="4" name="Zástupný symbol päty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sk-SK" dirty="0"/>
          </a:p>
        </p:txBody>
      </p:sp>
      <p:sp>
        <p:nvSpPr>
          <p:cNvPr id="5" name="Zástupné číslo snímky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B53ADFC-ABB8-401A-BB24-33FDAFEDCEBD}" type="slidenum">
              <a:rPr lang="sk-SK" smtClean="0"/>
              <a:t>‹#›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273324930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jpe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2.jpg>
</file>

<file path=ppt/media/image3.jpeg>
</file>

<file path=ppt/media/image4.jpeg>
</file>

<file path=ppt/media/image5.png>
</file>

<file path=ppt/media/image6.jpeg>
</file>

<file path=ppt/media/image7.png>
</file>

<file path=ppt/media/image8.jpeg>
</file>

<file path=ppt/media/image9.png>
</file>

<file path=ppt/media/model3d1.glb>
</file>

<file path=ppt/media/model3d2.glb>
</file>

<file path=ppt/media/model3d3.glb>
</file>

<file path=ppt/media/model3d4.glb>
</file>

<file path=ppt/media/model3d5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hlavičky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sk-SK" noProof="0" dirty="0"/>
          </a:p>
        </p:txBody>
      </p:sp>
      <p:sp>
        <p:nvSpPr>
          <p:cNvPr id="3" name="Zástupný symbol dátum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23CF208-1976-478C-ACF2-425B24589165}" type="datetime1">
              <a:rPr lang="sk-SK" noProof="0" smtClean="0"/>
              <a:t>14. 5. 2024</a:t>
            </a:fld>
            <a:endParaRPr lang="sk-SK" noProof="0" dirty="0"/>
          </a:p>
        </p:txBody>
      </p:sp>
      <p:sp>
        <p:nvSpPr>
          <p:cNvPr id="4" name="Zástupný symbol obrázka snímky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sk-SK" noProof="0" dirty="0"/>
          </a:p>
        </p:txBody>
      </p:sp>
      <p:sp>
        <p:nvSpPr>
          <p:cNvPr id="5" name="Zástupné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sk-SK" noProof="0" dirty="0"/>
              <a:t>Kliknutím upravíte štýly predlohy textu</a:t>
            </a:r>
          </a:p>
          <a:p>
            <a:pPr lvl="1" rtl="0"/>
            <a:r>
              <a:rPr lang="sk-SK" noProof="0" dirty="0"/>
              <a:t>Druhá úroveň</a:t>
            </a:r>
          </a:p>
          <a:p>
            <a:pPr lvl="2" rtl="0"/>
            <a:r>
              <a:rPr lang="sk-SK" noProof="0" dirty="0"/>
              <a:t>Tretia úroveň</a:t>
            </a:r>
          </a:p>
          <a:p>
            <a:pPr lvl="3" rtl="0"/>
            <a:r>
              <a:rPr lang="sk-SK" noProof="0" dirty="0"/>
              <a:t>Štvrtá úroveň</a:t>
            </a:r>
          </a:p>
          <a:p>
            <a:pPr lvl="4" rtl="0"/>
            <a:r>
              <a:rPr lang="sk-SK" noProof="0" dirty="0"/>
              <a:t>Piata úroveň</a:t>
            </a:r>
          </a:p>
        </p:txBody>
      </p:sp>
      <p:sp>
        <p:nvSpPr>
          <p:cNvPr id="6" name="Zástupnáb pät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sk-SK" noProof="0" dirty="0"/>
          </a:p>
        </p:txBody>
      </p:sp>
      <p:sp>
        <p:nvSpPr>
          <p:cNvPr id="7" name="Zástupné číslo snímky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B725628-3A68-42F4-BA86-981817953149}" type="slidenum">
              <a:rPr lang="sk-SK" noProof="0" smtClean="0"/>
              <a:t>‹#›</a:t>
            </a:fld>
            <a:endParaRPr lang="sk-SK" noProof="0" dirty="0"/>
          </a:p>
        </p:txBody>
      </p:sp>
    </p:spTree>
    <p:extLst>
      <p:ext uri="{BB962C8B-B14F-4D97-AF65-F5344CB8AC3E}">
        <p14:creationId xmlns:p14="http://schemas.microsoft.com/office/powerpoint/2010/main" val="64925861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obrázka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é poznámk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sk-SK" dirty="0"/>
          </a:p>
        </p:txBody>
      </p:sp>
      <p:sp>
        <p:nvSpPr>
          <p:cNvPr id="4" name="Zástupné číslo snímky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B725628-3A68-42F4-BA86-981817953149}" type="slidenum">
              <a:rPr lang="sk-SK" smtClean="0"/>
              <a:t>1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38592577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é poznámk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sk-SK" dirty="0"/>
          </a:p>
        </p:txBody>
      </p:sp>
      <p:sp>
        <p:nvSpPr>
          <p:cNvPr id="4" name="Zástupné číslo snímky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B725628-3A68-42F4-BA86-981817953149}" type="slidenum">
              <a:rPr lang="sk-SK" smtClean="0"/>
              <a:t>8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39598457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Úvodná sním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dĺžnik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á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sk-SK" noProof="0"/>
              <a:t>Kliknutím upravte štýl predlohy nadpisu</a:t>
            </a:r>
            <a:endParaRPr lang="sk-SK" noProof="0" dirty="0"/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pPr rtl="0"/>
            <a:r>
              <a:rPr lang="sk-SK" noProof="0"/>
              <a:t>Kliknutím upravte štýl predlohy podnadpisu</a:t>
            </a:r>
            <a:endParaRPr lang="sk-SK" noProof="0" dirty="0"/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l">
              <a:defRPr/>
            </a:lvl1pPr>
          </a:lstStyle>
          <a:p>
            <a:pPr rtl="0"/>
            <a:fld id="{4E604044-D29F-4D7A-9713-E726076CB499}" type="datetime1">
              <a:rPr lang="sk-SK" noProof="0" smtClean="0"/>
              <a:t>14. 5. 2024</a:t>
            </a:fld>
            <a:endParaRPr lang="sk-SK" noProof="0" dirty="0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 dirty="0"/>
          </a:p>
        </p:txBody>
      </p:sp>
      <p:sp>
        <p:nvSpPr>
          <p:cNvPr id="6" name="Zástupné číslo snímk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sk-SK" noProof="0" smtClean="0"/>
              <a:t>‹#›</a:t>
            </a:fld>
            <a:endParaRPr lang="sk-SK" noProof="0" dirty="0"/>
          </a:p>
        </p:txBody>
      </p:sp>
      <p:cxnSp>
        <p:nvCxnSpPr>
          <p:cNvPr id="8" name="Priama spojnica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 z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sk-SK" noProof="0"/>
              <a:t>Kliknutím upravte štýl predlohy nadpisu</a:t>
            </a:r>
            <a:endParaRPr lang="sk-SK" noProof="0" dirty="0"/>
          </a:p>
        </p:txBody>
      </p:sp>
      <p:sp>
        <p:nvSpPr>
          <p:cNvPr id="3" name="Zástupný zvislý text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sk-SK" noProof="0"/>
              <a:t>Kliknite sem a upravte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  <a:endParaRPr lang="sk-SK" noProof="0" dirty="0"/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87813FB-4906-4072-AE2C-D7CDC77B1570}" type="datetime1">
              <a:rPr lang="sk-SK" noProof="0" smtClean="0"/>
              <a:t>14. 5. 2024</a:t>
            </a:fld>
            <a:endParaRPr lang="sk-SK" noProof="0" dirty="0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 dirty="0"/>
          </a:p>
        </p:txBody>
      </p:sp>
      <p:sp>
        <p:nvSpPr>
          <p:cNvPr id="6" name="Zástupné číslo snímk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sk-SK" noProof="0" smtClean="0"/>
              <a:t>‹#›</a:t>
            </a:fld>
            <a:endParaRPr lang="sk-SK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Z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vislý nadpis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 rtlCol="0"/>
          <a:lstStyle/>
          <a:p>
            <a:pPr rtl="0"/>
            <a:r>
              <a:rPr lang="sk-SK" noProof="0"/>
              <a:t>Kliknutím upravte štýl predlohy nadpisu</a:t>
            </a:r>
            <a:endParaRPr lang="sk-SK" noProof="0" dirty="0"/>
          </a:p>
        </p:txBody>
      </p:sp>
      <p:sp>
        <p:nvSpPr>
          <p:cNvPr id="3" name="Zástupný objekt zvislého textu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 rtlCol="0"/>
          <a:lstStyle/>
          <a:p>
            <a:pPr lvl="0" rtl="0"/>
            <a:r>
              <a:rPr lang="sk-SK" noProof="0"/>
              <a:t>Kliknite sem a upravte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  <a:endParaRPr lang="sk-SK" noProof="0" dirty="0"/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0C36CB1-57AC-4290-807A-6BD740544ABE}" type="datetime1">
              <a:rPr lang="sk-SK" noProof="0" smtClean="0"/>
              <a:t>14. 5. 2024</a:t>
            </a:fld>
            <a:endParaRPr lang="sk-SK" noProof="0" dirty="0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 dirty="0"/>
          </a:p>
        </p:txBody>
      </p:sp>
      <p:sp>
        <p:nvSpPr>
          <p:cNvPr id="6" name="Zástupné číslo snímk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sk-SK" noProof="0" smtClean="0"/>
              <a:t>‹#›</a:t>
            </a:fld>
            <a:endParaRPr lang="sk-SK" noProof="0" dirty="0"/>
          </a:p>
        </p:txBody>
      </p:sp>
      <p:cxnSp>
        <p:nvCxnSpPr>
          <p:cNvPr id="7" name="Priama spojnica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 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sk-SK" noProof="0"/>
              <a:t>Kliknutím upravte štýl predlohy nadpisu</a:t>
            </a:r>
            <a:endParaRPr lang="sk-SK" noProof="0" dirty="0"/>
          </a:p>
        </p:txBody>
      </p:sp>
      <p:sp>
        <p:nvSpPr>
          <p:cNvPr id="3" name="Zástupný obsah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sk-SK" noProof="0"/>
              <a:t>Kliknite sem a upravte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  <a:endParaRPr lang="sk-SK" noProof="0" dirty="0"/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8D8A465-F0C6-413C-A3F4-5D0F2183BAAD}" type="datetime1">
              <a:rPr lang="sk-SK" noProof="0" smtClean="0"/>
              <a:t>14. 5. 2024</a:t>
            </a:fld>
            <a:endParaRPr lang="sk-SK" noProof="0" dirty="0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 dirty="0"/>
          </a:p>
        </p:txBody>
      </p:sp>
      <p:sp>
        <p:nvSpPr>
          <p:cNvPr id="6" name="Zástupné číslo snímk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sk-SK" noProof="0" smtClean="0"/>
              <a:t>‹#›</a:t>
            </a:fld>
            <a:endParaRPr lang="sk-SK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Hlavička sekc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dĺžnik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á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b="0" spc="200" baseline="0"/>
            </a:lvl1pPr>
          </a:lstStyle>
          <a:p>
            <a:pPr rtl="0"/>
            <a:r>
              <a:rPr lang="sk-SK" noProof="0"/>
              <a:t>Kliknutím upravte štýl predlohy nadpisu</a:t>
            </a:r>
            <a:endParaRPr lang="sk-SK" noProof="0" dirty="0"/>
          </a:p>
        </p:txBody>
      </p:sp>
      <p:sp>
        <p:nvSpPr>
          <p:cNvPr id="3" name="Zástupný text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sk-SK" noProof="0"/>
              <a:t>Kliknite sem a upravte štýly predlohy textu</a:t>
            </a:r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A3EA79D-7A3C-4B2A-816F-0A27A55151F2}" type="datetime1">
              <a:rPr lang="sk-SK" noProof="0" smtClean="0"/>
              <a:t>14. 5. 2024</a:t>
            </a:fld>
            <a:endParaRPr lang="sk-SK" noProof="0" dirty="0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 dirty="0"/>
          </a:p>
        </p:txBody>
      </p:sp>
      <p:sp>
        <p:nvSpPr>
          <p:cNvPr id="6" name="Zástupné číslo snímk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sk-SK" noProof="0" smtClean="0"/>
              <a:t>‹#›</a:t>
            </a:fld>
            <a:endParaRPr lang="sk-SK" noProof="0" dirty="0"/>
          </a:p>
        </p:txBody>
      </p:sp>
      <p:cxnSp>
        <p:nvCxnSpPr>
          <p:cNvPr id="8" name="Priama spojnica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typy obsah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 rtlCol="0"/>
          <a:lstStyle/>
          <a:p>
            <a:pPr rtl="0"/>
            <a:r>
              <a:rPr lang="sk-SK" noProof="0"/>
              <a:t>Kliknutím upravte štýl predlohy nadpisu</a:t>
            </a:r>
            <a:endParaRPr lang="sk-SK" noProof="0" dirty="0"/>
          </a:p>
        </p:txBody>
      </p:sp>
      <p:sp>
        <p:nvSpPr>
          <p:cNvPr id="3" name="Zástupný obsah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 rtlCol="0"/>
          <a:lstStyle/>
          <a:p>
            <a:pPr lvl="0" rtl="0"/>
            <a:r>
              <a:rPr lang="sk-SK" noProof="0"/>
              <a:t>Kliknite sem a upravte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  <a:endParaRPr lang="sk-SK" noProof="0" dirty="0"/>
          </a:p>
        </p:txBody>
      </p:sp>
      <p:sp>
        <p:nvSpPr>
          <p:cNvPr id="4" name="Zástupný obsah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 rtlCol="0"/>
          <a:lstStyle/>
          <a:p>
            <a:pPr lvl="0" rtl="0"/>
            <a:r>
              <a:rPr lang="sk-SK" noProof="0"/>
              <a:t>Kliknite sem a upravte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  <a:endParaRPr lang="sk-SK" noProof="0" dirty="0"/>
          </a:p>
        </p:txBody>
      </p:sp>
      <p:sp>
        <p:nvSpPr>
          <p:cNvPr id="5" name="Zástupný symbol dátumu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1A8BD11-8FFD-4A47-B3E5-035DCEF9C1F9}" type="datetime1">
              <a:rPr lang="sk-SK" noProof="0" smtClean="0"/>
              <a:t>14. 5. 2024</a:t>
            </a:fld>
            <a:endParaRPr lang="sk-SK" noProof="0" dirty="0"/>
          </a:p>
        </p:txBody>
      </p:sp>
      <p:sp>
        <p:nvSpPr>
          <p:cNvPr id="6" name="Zástupný symbol pät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 dirty="0"/>
          </a:p>
        </p:txBody>
      </p:sp>
      <p:sp>
        <p:nvSpPr>
          <p:cNvPr id="7" name="Zástupné číslo snímk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sk-SK" noProof="0" smtClean="0"/>
              <a:t>‹#›</a:t>
            </a:fld>
            <a:endParaRPr lang="sk-SK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Nadpis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sk-SK" noProof="0"/>
              <a:t>Kliknutím upravte štýl predlohy nadpisu</a:t>
            </a:r>
            <a:endParaRPr lang="sk-SK" noProof="0" dirty="0"/>
          </a:p>
        </p:txBody>
      </p:sp>
      <p:sp>
        <p:nvSpPr>
          <p:cNvPr id="3" name="Zástupný objekt textu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sk-SK" noProof="0"/>
              <a:t>Kliknite sem a upravte štýly predlohy textu</a:t>
            </a:r>
          </a:p>
        </p:txBody>
      </p:sp>
      <p:sp>
        <p:nvSpPr>
          <p:cNvPr id="4" name="Zástupný obsah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 rtlCol="0"/>
          <a:lstStyle/>
          <a:p>
            <a:pPr lvl="0" rtl="0"/>
            <a:r>
              <a:rPr lang="sk-SK" noProof="0"/>
              <a:t>Kliknite sem a upravte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  <a:endParaRPr lang="sk-SK" noProof="0" dirty="0"/>
          </a:p>
        </p:txBody>
      </p:sp>
      <p:sp>
        <p:nvSpPr>
          <p:cNvPr id="5" name="Zástupný text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sk-SK" noProof="0"/>
              <a:t>Kliknite sem a upravte štýly predlohy textu</a:t>
            </a:r>
          </a:p>
        </p:txBody>
      </p:sp>
      <p:sp>
        <p:nvSpPr>
          <p:cNvPr id="6" name="Zástupný obsah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 rtlCol="0"/>
          <a:lstStyle/>
          <a:p>
            <a:pPr lvl="0" rtl="0"/>
            <a:r>
              <a:rPr lang="sk-SK" noProof="0"/>
              <a:t>Kliknite sem a upravte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  <a:endParaRPr lang="sk-SK" noProof="0" dirty="0"/>
          </a:p>
        </p:txBody>
      </p:sp>
      <p:sp>
        <p:nvSpPr>
          <p:cNvPr id="7" name="Zástupný symbol dátumu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F4F9127-0702-4A06-8F23-8391AF575B9E}" type="datetime1">
              <a:rPr lang="sk-SK" noProof="0" smtClean="0"/>
              <a:t>14. 5. 2024</a:t>
            </a:fld>
            <a:endParaRPr lang="sk-SK" noProof="0" dirty="0"/>
          </a:p>
        </p:txBody>
      </p:sp>
      <p:sp>
        <p:nvSpPr>
          <p:cNvPr id="8" name="Zástupný symbol päty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 dirty="0"/>
          </a:p>
        </p:txBody>
      </p:sp>
      <p:sp>
        <p:nvSpPr>
          <p:cNvPr id="9" name="Zástupné číslo snímky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sk-SK" noProof="0" smtClean="0"/>
              <a:t>‹#›</a:t>
            </a:fld>
            <a:endParaRPr lang="sk-SK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Iba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sk-SK" noProof="0"/>
              <a:t>Kliknutím upravte štýl predlohy nadpisu</a:t>
            </a:r>
            <a:endParaRPr lang="sk-SK" noProof="0" dirty="0"/>
          </a:p>
        </p:txBody>
      </p:sp>
      <p:sp>
        <p:nvSpPr>
          <p:cNvPr id="3" name="Zástupný symbol dátumu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29D81FF-7B82-49BE-8D4F-B16B27C293CD}" type="datetime1">
              <a:rPr lang="sk-SK" noProof="0" smtClean="0"/>
              <a:t>14. 5. 2024</a:t>
            </a:fld>
            <a:endParaRPr lang="sk-SK" noProof="0" dirty="0"/>
          </a:p>
        </p:txBody>
      </p:sp>
      <p:sp>
        <p:nvSpPr>
          <p:cNvPr id="4" name="Zástupný symbol pät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 dirty="0"/>
          </a:p>
        </p:txBody>
      </p:sp>
      <p:sp>
        <p:nvSpPr>
          <p:cNvPr id="5" name="Zástupné číslo snímk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sk-SK" noProof="0" smtClean="0"/>
              <a:t>‹#›</a:t>
            </a:fld>
            <a:endParaRPr lang="sk-SK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Prázd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dátumu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367031B-0F6C-4519-A426-78B36F3AD51B}" type="datetime1">
              <a:rPr lang="sk-SK" noProof="0" smtClean="0"/>
              <a:t>14. 5. 2024</a:t>
            </a:fld>
            <a:endParaRPr lang="sk-SK" noProof="0" dirty="0"/>
          </a:p>
        </p:txBody>
      </p:sp>
      <p:sp>
        <p:nvSpPr>
          <p:cNvPr id="3" name="Zástupný symbol päty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 dirty="0"/>
          </a:p>
        </p:txBody>
      </p:sp>
      <p:sp>
        <p:nvSpPr>
          <p:cNvPr id="4" name="Zástupné číslo snímky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sk-SK" noProof="0" smtClean="0"/>
              <a:t>‹#›</a:t>
            </a:fld>
            <a:endParaRPr lang="sk-SK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 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Nadpis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 rtlCol="0"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pPr rtl="0"/>
            <a:r>
              <a:rPr lang="sk-SK" noProof="0"/>
              <a:t>Kliknutím upravte štýl predlohy nadpisu</a:t>
            </a:r>
            <a:endParaRPr lang="sk-SK" noProof="0" dirty="0"/>
          </a:p>
        </p:txBody>
      </p:sp>
      <p:sp>
        <p:nvSpPr>
          <p:cNvPr id="3" name="Zástupný obsah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sk-SK" noProof="0"/>
              <a:t>Kliknite sem a upravte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  <a:endParaRPr lang="sk-SK" noProof="0" dirty="0"/>
          </a:p>
        </p:txBody>
      </p:sp>
      <p:sp>
        <p:nvSpPr>
          <p:cNvPr id="4" name="Zástupný text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 rtlCol="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sk-SK" noProof="0"/>
              <a:t>Kliknite sem a upravte štýly predlohy textu</a:t>
            </a:r>
          </a:p>
        </p:txBody>
      </p:sp>
      <p:sp>
        <p:nvSpPr>
          <p:cNvPr id="5" name="Zástupný symbol dátumu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7DA8DD9-B3AA-493E-B103-E4D2FC1F43B6}" type="datetime1">
              <a:rPr lang="sk-SK" noProof="0" smtClean="0"/>
              <a:t>14. 5. 2024</a:t>
            </a:fld>
            <a:endParaRPr lang="sk-SK" noProof="0" dirty="0"/>
          </a:p>
        </p:txBody>
      </p:sp>
      <p:sp>
        <p:nvSpPr>
          <p:cNvPr id="6" name="Zástupný symbol pät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 dirty="0"/>
          </a:p>
        </p:txBody>
      </p:sp>
      <p:sp>
        <p:nvSpPr>
          <p:cNvPr id="7" name="Zástupné číslo snímk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sk-SK" noProof="0" smtClean="0"/>
              <a:t>‹#›</a:t>
            </a:fld>
            <a:endParaRPr lang="sk-SK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Obrázok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sk-SK" noProof="0"/>
              <a:t>Kliknutím upravte štýl predlohy nadpisu</a:t>
            </a:r>
            <a:endParaRPr lang="sk-SK" noProof="0" dirty="0"/>
          </a:p>
        </p:txBody>
      </p:sp>
      <p:sp>
        <p:nvSpPr>
          <p:cNvPr id="3" name="Zástupný symbol obrázka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sk-SK" noProof="0"/>
              <a:t>Kliknutím na ikonu pridáte obrázok</a:t>
            </a:r>
            <a:endParaRPr lang="sk-SK" noProof="0" dirty="0"/>
          </a:p>
        </p:txBody>
      </p:sp>
      <p:sp>
        <p:nvSpPr>
          <p:cNvPr id="4" name="Zástupný text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sk-SK" noProof="0"/>
              <a:t>Kliknite sem a upravte štýly predlohy textu</a:t>
            </a:r>
          </a:p>
        </p:txBody>
      </p:sp>
      <p:sp>
        <p:nvSpPr>
          <p:cNvPr id="5" name="Zástupný symbol dátumu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952DF92-EFA5-4B8B-A6EB-4A48D741CE70}" type="datetime1">
              <a:rPr lang="sk-SK" noProof="0" smtClean="0"/>
              <a:t>14. 5. 2024</a:t>
            </a:fld>
            <a:endParaRPr lang="sk-SK" noProof="0" dirty="0"/>
          </a:p>
        </p:txBody>
      </p:sp>
      <p:sp>
        <p:nvSpPr>
          <p:cNvPr id="6" name="Zástupný symbol pät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 dirty="0"/>
          </a:p>
        </p:txBody>
      </p:sp>
      <p:sp>
        <p:nvSpPr>
          <p:cNvPr id="7" name="Zástupné číslo snímk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67E5644-1E61-4311-A31E-84CB9C7AA8A9}" type="slidenum">
              <a:rPr lang="sk-SK" noProof="0" smtClean="0"/>
              <a:t>‹#›</a:t>
            </a:fld>
            <a:endParaRPr lang="sk-SK" noProof="0" dirty="0"/>
          </a:p>
        </p:txBody>
      </p:sp>
      <p:cxnSp>
        <p:nvCxnSpPr>
          <p:cNvPr id="8" name="Priama spojnica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nadpisu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sk-SK" noProof="0" dirty="0"/>
              <a:t>Kliknite sem a upravte štýl predlohy nadpisov</a:t>
            </a:r>
          </a:p>
        </p:txBody>
      </p:sp>
      <p:sp>
        <p:nvSpPr>
          <p:cNvPr id="3" name="Zástupný text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 rtl="0"/>
            <a:r>
              <a:rPr lang="sk-SK" noProof="0" dirty="0"/>
              <a:t>Kliknutím upravíte štýly predlohy textu</a:t>
            </a:r>
          </a:p>
          <a:p>
            <a:pPr lvl="1" rtl="0"/>
            <a:r>
              <a:rPr lang="sk-SK" noProof="0" dirty="0"/>
              <a:t>Druhá úroveň</a:t>
            </a:r>
          </a:p>
          <a:p>
            <a:pPr lvl="2" rtl="0"/>
            <a:r>
              <a:rPr lang="sk-SK" noProof="0" dirty="0"/>
              <a:t>Tretia úroveň</a:t>
            </a:r>
          </a:p>
          <a:p>
            <a:pPr lvl="3" rtl="0"/>
            <a:r>
              <a:rPr lang="sk-SK" noProof="0" dirty="0"/>
              <a:t>Štvrtá úroveň</a:t>
            </a:r>
          </a:p>
          <a:p>
            <a:pPr lvl="4" rtl="0"/>
            <a:r>
              <a:rPr lang="sk-SK" noProof="0" dirty="0"/>
              <a:t>Piata úroveň</a:t>
            </a:r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111A7163-FC26-4F62-B021-77D6C3A110C6}" type="datetime1">
              <a:rPr lang="sk-SK" noProof="0" smtClean="0"/>
              <a:t>14. 5. 2024</a:t>
            </a:fld>
            <a:endParaRPr lang="sk-SK" noProof="0" dirty="0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endParaRPr lang="sk-SK" noProof="0" dirty="0"/>
          </a:p>
        </p:txBody>
      </p:sp>
      <p:sp>
        <p:nvSpPr>
          <p:cNvPr id="6" name="Zástupné číslo snímky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4FAB73BC-B049-4115-A692-8D63A059BFB8}" type="slidenum">
              <a:rPr lang="sk-SK" noProof="0" smtClean="0"/>
              <a:pPr/>
              <a:t>‹#›</a:t>
            </a:fld>
            <a:endParaRPr lang="sk-SK" noProof="0" dirty="0"/>
          </a:p>
        </p:txBody>
      </p:sp>
      <p:cxnSp>
        <p:nvCxnSpPr>
          <p:cNvPr id="7" name="Priama spojnica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microsoft.com/office/2017/06/relationships/model3d" Target="../media/model3d4.glb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17/06/relationships/model3d" Target="../media/model3d5.glb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17/06/relationships/model3d" Target="../media/model3d2.glb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17/06/relationships/model3d" Target="../media/model3d3.glb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Obdĺžnik 18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sk-SK" dirty="0"/>
          </a:p>
        </p:txBody>
      </p:sp>
      <p:pic>
        <p:nvPicPr>
          <p:cNvPr id="5" name="Obrázok 4">
            <a:extLst>
              <a:ext uri="{FF2B5EF4-FFF2-40B4-BE49-F238E27FC236}">
                <a16:creationId xmlns:a16="http://schemas.microsoft.com/office/drawing/2014/main" id="{230BD1B1-AA22-48F1-B3ED-579CD28460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2444" b="-1"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21" name="Obdĺžnik 20">
            <a:extLst>
              <a:ext uri="{FF2B5EF4-FFF2-40B4-BE49-F238E27FC236}">
                <a16:creationId xmlns:a16="http://schemas.microsoft.com/office/drawing/2014/main" id="{EAA48FC5-3C83-4F1B-BC33-DF0B588F8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6786" y="3064931"/>
            <a:ext cx="8295215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sk-SK" dirty="0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DE3D84FB-5D02-47D2-98FD-4F01A02E2A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09349" y="3429000"/>
            <a:ext cx="7501651" cy="1090938"/>
          </a:xfrm>
        </p:spPr>
        <p:txBody>
          <a:bodyPr rtlCol="0" anchor="b">
            <a:normAutofit/>
          </a:bodyPr>
          <a:lstStyle/>
          <a:p>
            <a:pPr algn="l"/>
            <a:r>
              <a:rPr lang="en-US" dirty="0" err="1">
                <a:solidFill>
                  <a:srgbClr val="FFFFFF"/>
                </a:solidFill>
              </a:rPr>
              <a:t>Antiv</a:t>
            </a:r>
            <a:r>
              <a:rPr lang="sk-SK">
                <a:solidFill>
                  <a:srgbClr val="FFFFFF"/>
                </a:solidFill>
              </a:rPr>
              <a:t>í</a:t>
            </a:r>
            <a:r>
              <a:rPr lang="en-US">
                <a:solidFill>
                  <a:srgbClr val="FFFFFF"/>
                </a:solidFill>
              </a:rPr>
              <a:t>rus</a:t>
            </a:r>
            <a:endParaRPr lang="sk-SK" dirty="0">
              <a:solidFill>
                <a:srgbClr val="FFFFFF"/>
              </a:solidFill>
            </a:endParaRP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E9F6641D-ADF3-40BD-9BA3-E740E77C88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09349" y="4779313"/>
            <a:ext cx="7501650" cy="514816"/>
          </a:xfrm>
        </p:spPr>
        <p:txBody>
          <a:bodyPr rtlCol="0" anchor="t">
            <a:normAutofit/>
          </a:bodyPr>
          <a:lstStyle/>
          <a:p>
            <a:pPr rtl="0"/>
            <a:r>
              <a:rPr lang="en-US" dirty="0">
                <a:solidFill>
                  <a:srgbClr val="FFFFFF"/>
                </a:solidFill>
              </a:rPr>
              <a:t>Lukas Elias </a:t>
            </a:r>
            <a:endParaRPr lang="sk-SK" dirty="0">
              <a:solidFill>
                <a:srgbClr val="FFFFFF"/>
              </a:solidFill>
            </a:endParaRPr>
          </a:p>
        </p:txBody>
      </p:sp>
      <p:cxnSp>
        <p:nvCxnSpPr>
          <p:cNvPr id="23" name="Priama spojnica 22">
            <a:extLst>
              <a:ext uri="{FF2B5EF4-FFF2-40B4-BE49-F238E27FC236}">
                <a16:creationId xmlns:a16="http://schemas.microsoft.com/office/drawing/2014/main" id="{62F01714-1A39-4194-BD47-8A9960C59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09349" y="4666480"/>
            <a:ext cx="6832499" cy="0"/>
          </a:xfrm>
          <a:prstGeom prst="line">
            <a:avLst/>
          </a:prstGeom>
          <a:ln w="22225">
            <a:solidFill>
              <a:srgbClr val="4AC4E3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62570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ál 3">
            <a:extLst>
              <a:ext uri="{FF2B5EF4-FFF2-40B4-BE49-F238E27FC236}">
                <a16:creationId xmlns:a16="http://schemas.microsoft.com/office/drawing/2014/main" id="{982DFA42-1B00-D2FC-1C8E-17559D2AE99C}"/>
              </a:ext>
            </a:extLst>
          </p:cNvPr>
          <p:cNvSpPr/>
          <p:nvPr/>
        </p:nvSpPr>
        <p:spPr>
          <a:xfrm>
            <a:off x="6268849" y="761465"/>
            <a:ext cx="7315200" cy="73152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pic>
        <p:nvPicPr>
          <p:cNvPr id="9" name="Obrázok 8" descr="What Is Spyware &amp; How To Prevent It | Securus Communications Ltd">
            <a:extLst>
              <a:ext uri="{FF2B5EF4-FFF2-40B4-BE49-F238E27FC236}">
                <a16:creationId xmlns:a16="http://schemas.microsoft.com/office/drawing/2014/main" id="{D131441D-2F4A-47B4-A9B7-9F91E33F92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91" t="13333" r="24104"/>
          <a:stretch>
            <a:fillRect/>
          </a:stretch>
        </p:blipFill>
        <p:spPr bwMode="auto">
          <a:xfrm>
            <a:off x="6454043" y="1447264"/>
            <a:ext cx="6532751" cy="6066126"/>
          </a:xfrm>
          <a:custGeom>
            <a:avLst/>
            <a:gdLst>
              <a:gd name="connsiteX0" fmla="*/ 3200400 w 6400800"/>
              <a:gd name="connsiteY0" fmla="*/ 0 h 5943600"/>
              <a:gd name="connsiteX1" fmla="*/ 6400800 w 6400800"/>
              <a:gd name="connsiteY1" fmla="*/ 3200400 h 5943600"/>
              <a:gd name="connsiteX2" fmla="*/ 4989774 w 6400800"/>
              <a:gd name="connsiteY2" fmla="*/ 5854222 h 5943600"/>
              <a:gd name="connsiteX3" fmla="*/ 4842654 w 6400800"/>
              <a:gd name="connsiteY3" fmla="*/ 5943600 h 5943600"/>
              <a:gd name="connsiteX4" fmla="*/ 1558147 w 6400800"/>
              <a:gd name="connsiteY4" fmla="*/ 5943600 h 5943600"/>
              <a:gd name="connsiteX5" fmla="*/ 1411026 w 6400800"/>
              <a:gd name="connsiteY5" fmla="*/ 5854222 h 5943600"/>
              <a:gd name="connsiteX6" fmla="*/ 0 w 6400800"/>
              <a:gd name="connsiteY6" fmla="*/ 3200400 h 5943600"/>
              <a:gd name="connsiteX7" fmla="*/ 3200400 w 6400800"/>
              <a:gd name="connsiteY7" fmla="*/ 0 h 594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00800" h="5943600">
                <a:moveTo>
                  <a:pt x="3200400" y="0"/>
                </a:moveTo>
                <a:cubicBezTo>
                  <a:pt x="4967932" y="0"/>
                  <a:pt x="6400800" y="1432868"/>
                  <a:pt x="6400800" y="3200400"/>
                </a:cubicBezTo>
                <a:cubicBezTo>
                  <a:pt x="6400800" y="4305108"/>
                  <a:pt x="5841086" y="5279087"/>
                  <a:pt x="4989774" y="5854222"/>
                </a:cubicBezTo>
                <a:lnTo>
                  <a:pt x="4842654" y="5943600"/>
                </a:lnTo>
                <a:lnTo>
                  <a:pt x="1558147" y="5943600"/>
                </a:lnTo>
                <a:lnTo>
                  <a:pt x="1411026" y="5854222"/>
                </a:lnTo>
                <a:cubicBezTo>
                  <a:pt x="559714" y="5279087"/>
                  <a:pt x="0" y="4305108"/>
                  <a:pt x="0" y="3200400"/>
                </a:cubicBezTo>
                <a:cubicBezTo>
                  <a:pt x="0" y="1432868"/>
                  <a:pt x="1432868" y="0"/>
                  <a:pt x="3200400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Obrázok 6" descr="What Is Spyware &amp; How To Prevent It | Securus Communications Ltd">
            <a:extLst>
              <a:ext uri="{FF2B5EF4-FFF2-40B4-BE49-F238E27FC236}">
                <a16:creationId xmlns:a16="http://schemas.microsoft.com/office/drawing/2014/main" id="{8ADFB05A-DA25-7FA4-E720-E5B6FAD510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15" t="100000" r="39028" b="-6667"/>
          <a:stretch>
            <a:fillRect/>
          </a:stretch>
        </p:blipFill>
        <p:spPr bwMode="auto">
          <a:xfrm>
            <a:off x="7654147" y="7848600"/>
            <a:ext cx="3284507" cy="457200"/>
          </a:xfrm>
          <a:custGeom>
            <a:avLst/>
            <a:gdLst>
              <a:gd name="connsiteX0" fmla="*/ 0 w 3284507"/>
              <a:gd name="connsiteY0" fmla="*/ 0 h 457200"/>
              <a:gd name="connsiteX1" fmla="*/ 3284507 w 3284507"/>
              <a:gd name="connsiteY1" fmla="*/ 0 h 457200"/>
              <a:gd name="connsiteX2" fmla="*/ 3167754 w 3284507"/>
              <a:gd name="connsiteY2" fmla="*/ 70929 h 457200"/>
              <a:gd name="connsiteX3" fmla="*/ 1642253 w 3284507"/>
              <a:gd name="connsiteY3" fmla="*/ 457200 h 457200"/>
              <a:gd name="connsiteX4" fmla="*/ 116752 w 3284507"/>
              <a:gd name="connsiteY4" fmla="*/ 70929 h 457200"/>
              <a:gd name="connsiteX5" fmla="*/ 0 w 3284507"/>
              <a:gd name="connsiteY5" fmla="*/ 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84507" h="457200">
                <a:moveTo>
                  <a:pt x="0" y="0"/>
                </a:moveTo>
                <a:lnTo>
                  <a:pt x="3284507" y="0"/>
                </a:lnTo>
                <a:lnTo>
                  <a:pt x="3167754" y="70929"/>
                </a:lnTo>
                <a:cubicBezTo>
                  <a:pt x="2714278" y="317272"/>
                  <a:pt x="2194607" y="457200"/>
                  <a:pt x="1642253" y="457200"/>
                </a:cubicBezTo>
                <a:cubicBezTo>
                  <a:pt x="1089899" y="457200"/>
                  <a:pt x="570228" y="317272"/>
                  <a:pt x="116752" y="70929"/>
                </a:cubicBezTo>
                <a:lnTo>
                  <a:pt x="0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BlokTextu 1">
            <a:extLst>
              <a:ext uri="{FF2B5EF4-FFF2-40B4-BE49-F238E27FC236}">
                <a16:creationId xmlns:a16="http://schemas.microsoft.com/office/drawing/2014/main" id="{2D10DF98-47D2-5BDD-FBB5-AA3B3DCBE869}"/>
              </a:ext>
            </a:extLst>
          </p:cNvPr>
          <p:cNvSpPr txBox="1"/>
          <p:nvPr/>
        </p:nvSpPr>
        <p:spPr>
          <a:xfrm>
            <a:off x="752354" y="567159"/>
            <a:ext cx="255800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5000" dirty="0"/>
              <a:t>Spyware</a:t>
            </a:r>
          </a:p>
        </p:txBody>
      </p:sp>
      <p:sp>
        <p:nvSpPr>
          <p:cNvPr id="3" name="BlokTextu 2">
            <a:extLst>
              <a:ext uri="{FF2B5EF4-FFF2-40B4-BE49-F238E27FC236}">
                <a16:creationId xmlns:a16="http://schemas.microsoft.com/office/drawing/2014/main" id="{F4FC20EF-C0BD-517D-8A23-4AC4CB3C2653}"/>
              </a:ext>
            </a:extLst>
          </p:cNvPr>
          <p:cNvSpPr txBox="1"/>
          <p:nvPr/>
        </p:nvSpPr>
        <p:spPr>
          <a:xfrm>
            <a:off x="590310" y="1859339"/>
            <a:ext cx="446782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2200" dirty="0"/>
              <a:t>Spyware je typ škodlivého softvéru alebo </a:t>
            </a:r>
            <a:r>
              <a:rPr lang="sk-SK" sz="2200" dirty="0" err="1"/>
              <a:t>malvéru</a:t>
            </a:r>
            <a:r>
              <a:rPr lang="sk-SK" sz="2200" dirty="0"/>
              <a:t> ktorý je nainštalovaný do počítača bez vedomia používateľa.</a:t>
            </a:r>
          </a:p>
          <a:p>
            <a:endParaRPr lang="sk-SK" sz="2200" dirty="0"/>
          </a:p>
          <a:p>
            <a:r>
              <a:rPr lang="sk-SK" sz="2200" dirty="0"/>
              <a:t>Napadne zariadenie, ukradne citlivé informácie a odovzdá ich inzerentom, dátovým firmám alebo externým používateľom.</a:t>
            </a:r>
          </a:p>
        </p:txBody>
      </p:sp>
      <p:pic>
        <p:nvPicPr>
          <p:cNvPr id="4100" name="Picture 4" descr="Spyware Generic Blue icon">
            <a:extLst>
              <a:ext uri="{FF2B5EF4-FFF2-40B4-BE49-F238E27FC236}">
                <a16:creationId xmlns:a16="http://schemas.microsoft.com/office/drawing/2014/main" id="{575848CC-9932-63C0-D1F7-03E0560BF4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61059" y="-154006"/>
            <a:ext cx="1830941" cy="1830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Rovná spojnica 9">
            <a:extLst>
              <a:ext uri="{FF2B5EF4-FFF2-40B4-BE49-F238E27FC236}">
                <a16:creationId xmlns:a16="http://schemas.microsoft.com/office/drawing/2014/main" id="{12AD0DE9-BD67-B8C2-5800-CCFAD6873039}"/>
              </a:ext>
            </a:extLst>
          </p:cNvPr>
          <p:cNvCxnSpPr>
            <a:cxnSpLocks/>
          </p:cNvCxnSpPr>
          <p:nvPr/>
        </p:nvCxnSpPr>
        <p:spPr>
          <a:xfrm>
            <a:off x="752354" y="1428933"/>
            <a:ext cx="266217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1" name="3D model 10" descr="Eye">
                <a:extLst>
                  <a:ext uri="{FF2B5EF4-FFF2-40B4-BE49-F238E27FC236}">
                    <a16:creationId xmlns:a16="http://schemas.microsoft.com/office/drawing/2014/main" id="{D27F014F-3C52-0FB1-8264-4A54ABA07A4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905522871"/>
                  </p:ext>
                </p:extLst>
              </p:nvPr>
            </p:nvGraphicFramePr>
            <p:xfrm>
              <a:off x="590310" y="5233339"/>
              <a:ext cx="2529781" cy="1388527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2529781" cy="1388527"/>
                    </a:xfrm>
                    <a:prstGeom prst="rect">
                      <a:avLst/>
                    </a:prstGeom>
                  </am3d:spPr>
                  <am3d:camera>
                    <am3d:pos x="0" y="0" z="5362081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011424" d="1000000"/>
                    <am3d:preTrans dx="-4553" dy="-9820219" dz="7936"/>
                    <am3d:scale>
                      <am3d:sx n="1000000" d="1000000"/>
                      <am3d:sy n="1000000" d="1000000"/>
                      <am3d:sz n="1000000" d="1000000"/>
                    </am3d:scale>
                    <am3d:rot ax="-2234179" ay="1410355" az="-1011814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296726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1" name="3D model 10" descr="Eye">
                <a:extLst>
                  <a:ext uri="{FF2B5EF4-FFF2-40B4-BE49-F238E27FC236}">
                    <a16:creationId xmlns:a16="http://schemas.microsoft.com/office/drawing/2014/main" id="{D27F014F-3C52-0FB1-8264-4A54ABA07A4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90310" y="5233339"/>
                <a:ext cx="2529781" cy="138852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516301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lokTextu 2">
            <a:extLst>
              <a:ext uri="{FF2B5EF4-FFF2-40B4-BE49-F238E27FC236}">
                <a16:creationId xmlns:a16="http://schemas.microsoft.com/office/drawing/2014/main" id="{156918EE-70CB-236E-261B-7C4A545F4182}"/>
              </a:ext>
            </a:extLst>
          </p:cNvPr>
          <p:cNvSpPr txBox="1"/>
          <p:nvPr/>
        </p:nvSpPr>
        <p:spPr>
          <a:xfrm>
            <a:off x="8882270" y="569168"/>
            <a:ext cx="225848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5000" dirty="0"/>
              <a:t>Phishing</a:t>
            </a:r>
          </a:p>
        </p:txBody>
      </p:sp>
      <p:cxnSp>
        <p:nvCxnSpPr>
          <p:cNvPr id="4" name="Rovná spojnica 3">
            <a:extLst>
              <a:ext uri="{FF2B5EF4-FFF2-40B4-BE49-F238E27FC236}">
                <a16:creationId xmlns:a16="http://schemas.microsoft.com/office/drawing/2014/main" id="{6DDCA59D-C239-EAE0-8505-A343A919D35B}"/>
              </a:ext>
            </a:extLst>
          </p:cNvPr>
          <p:cNvCxnSpPr>
            <a:cxnSpLocks/>
          </p:cNvCxnSpPr>
          <p:nvPr/>
        </p:nvCxnSpPr>
        <p:spPr>
          <a:xfrm>
            <a:off x="8590068" y="1440272"/>
            <a:ext cx="266217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BlokTextu 4">
            <a:extLst>
              <a:ext uri="{FF2B5EF4-FFF2-40B4-BE49-F238E27FC236}">
                <a16:creationId xmlns:a16="http://schemas.microsoft.com/office/drawing/2014/main" id="{A6FFB8DC-DDD9-8575-70A8-0C6EAF67259F}"/>
              </a:ext>
            </a:extLst>
          </p:cNvPr>
          <p:cNvSpPr txBox="1"/>
          <p:nvPr/>
        </p:nvSpPr>
        <p:spPr>
          <a:xfrm>
            <a:off x="8017711" y="1626885"/>
            <a:ext cx="380689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220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Tw Cen MT (Text)"/>
              </a:rPr>
              <a:t>Phishing je pokus o podvodné získanie citlivých informácií, ako sú heslá a podrobnosti o kreditných kartách, maskovaním sa za dôveryhodnú osobu alebo dôveryhodný obchod</a:t>
            </a:r>
          </a:p>
          <a:p>
            <a:endParaRPr lang="sk-SK" sz="2200" dirty="0">
              <a:solidFill>
                <a:srgbClr val="202122"/>
              </a:solidFill>
              <a:highlight>
                <a:srgbClr val="FFFFFF"/>
              </a:highlight>
              <a:latin typeface="Tw Cen MT (Text)"/>
            </a:endParaRPr>
          </a:p>
          <a:p>
            <a:r>
              <a:rPr lang="sk-SK" sz="2200" dirty="0">
                <a:solidFill>
                  <a:srgbClr val="202122"/>
                </a:solidFill>
                <a:highlight>
                  <a:srgbClr val="FFFFFF"/>
                </a:highlight>
                <a:latin typeface="Tw Cen MT (Text)"/>
              </a:rPr>
              <a:t>Podvodník na sociálnej sieti alebo weboch alebo v internetových reklamách alebo v malware snaží nasmerovať používateľa na webstránku ktorú pripravil na podvodný účel</a:t>
            </a:r>
          </a:p>
        </p:txBody>
      </p:sp>
      <p:sp>
        <p:nvSpPr>
          <p:cNvPr id="6" name="Ovál 5">
            <a:extLst>
              <a:ext uri="{FF2B5EF4-FFF2-40B4-BE49-F238E27FC236}">
                <a16:creationId xmlns:a16="http://schemas.microsoft.com/office/drawing/2014/main" id="{62B1BBCB-B918-4C24-F854-22840A369EA5}"/>
              </a:ext>
            </a:extLst>
          </p:cNvPr>
          <p:cNvSpPr/>
          <p:nvPr/>
        </p:nvSpPr>
        <p:spPr>
          <a:xfrm>
            <a:off x="-999699" y="634195"/>
            <a:ext cx="7315200" cy="7315200"/>
          </a:xfrm>
          <a:prstGeom prst="ellipse">
            <a:avLst/>
          </a:prstGeom>
          <a:solidFill>
            <a:srgbClr val="F3535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>
              <a:solidFill>
                <a:schemeClr val="tx1"/>
              </a:solidFill>
            </a:endParaRPr>
          </a:p>
        </p:txBody>
      </p:sp>
      <p:pic>
        <p:nvPicPr>
          <p:cNvPr id="18" name="Obrázok 17" descr="What is Phishing and How to Prevent It - GlobalSign">
            <a:extLst>
              <a:ext uri="{FF2B5EF4-FFF2-40B4-BE49-F238E27FC236}">
                <a16:creationId xmlns:a16="http://schemas.microsoft.com/office/drawing/2014/main" id="{9CF5DE56-8624-34D3-0944-33E29199B1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81" t="1295" r="13356"/>
          <a:stretch>
            <a:fillRect/>
          </a:stretch>
        </p:blipFill>
        <p:spPr bwMode="auto">
          <a:xfrm>
            <a:off x="-718456" y="1440272"/>
            <a:ext cx="6638436" cy="5688316"/>
          </a:xfrm>
          <a:custGeom>
            <a:avLst/>
            <a:gdLst>
              <a:gd name="connsiteX0" fmla="*/ 3293706 w 6587412"/>
              <a:gd name="connsiteY0" fmla="*/ 0 h 5644595"/>
              <a:gd name="connsiteX1" fmla="*/ 6587412 w 6587412"/>
              <a:gd name="connsiteY1" fmla="*/ 3114745 h 5644595"/>
              <a:gd name="connsiteX2" fmla="*/ 5388809 w 6587412"/>
              <a:gd name="connsiteY2" fmla="*/ 5518234 h 5644595"/>
              <a:gd name="connsiteX3" fmla="*/ 5210120 w 6587412"/>
              <a:gd name="connsiteY3" fmla="*/ 5644595 h 5644595"/>
              <a:gd name="connsiteX4" fmla="*/ 1377293 w 6587412"/>
              <a:gd name="connsiteY4" fmla="*/ 5644595 h 5644595"/>
              <a:gd name="connsiteX5" fmla="*/ 1198603 w 6587412"/>
              <a:gd name="connsiteY5" fmla="*/ 5518234 h 5644595"/>
              <a:gd name="connsiteX6" fmla="*/ 0 w 6587412"/>
              <a:gd name="connsiteY6" fmla="*/ 3114745 h 5644595"/>
              <a:gd name="connsiteX7" fmla="*/ 3293706 w 6587412"/>
              <a:gd name="connsiteY7" fmla="*/ 0 h 56445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587412" h="5644595">
                <a:moveTo>
                  <a:pt x="3293706" y="0"/>
                </a:moveTo>
                <a:cubicBezTo>
                  <a:pt x="5112770" y="0"/>
                  <a:pt x="6587412" y="1394519"/>
                  <a:pt x="6587412" y="3114745"/>
                </a:cubicBezTo>
                <a:cubicBezTo>
                  <a:pt x="6587412" y="4082372"/>
                  <a:pt x="6120826" y="4946944"/>
                  <a:pt x="5388809" y="5518234"/>
                </a:cubicBezTo>
                <a:lnTo>
                  <a:pt x="5210120" y="5644595"/>
                </a:lnTo>
                <a:lnTo>
                  <a:pt x="1377293" y="5644595"/>
                </a:lnTo>
                <a:lnTo>
                  <a:pt x="1198603" y="5518234"/>
                </a:lnTo>
                <a:cubicBezTo>
                  <a:pt x="466586" y="4946944"/>
                  <a:pt x="0" y="4082372"/>
                  <a:pt x="0" y="3114745"/>
                </a:cubicBezTo>
                <a:cubicBezTo>
                  <a:pt x="0" y="1394519"/>
                  <a:pt x="1474642" y="0"/>
                  <a:pt x="3293706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9" name="3D model 18" descr="Koi fish">
                <a:extLst>
                  <a:ext uri="{FF2B5EF4-FFF2-40B4-BE49-F238E27FC236}">
                    <a16:creationId xmlns:a16="http://schemas.microsoft.com/office/drawing/2014/main" id="{65F4B14D-AFD0-FC93-AAFF-D014182A7F3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38241038"/>
                  </p:ext>
                </p:extLst>
              </p:nvPr>
            </p:nvGraphicFramePr>
            <p:xfrm>
              <a:off x="3815300" y="386472"/>
              <a:ext cx="3537222" cy="1408935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537222" cy="1408935"/>
                    </a:xfrm>
                    <a:prstGeom prst="rect">
                      <a:avLst/>
                    </a:prstGeom>
                  </am3d:spPr>
                  <am3d:camera>
                    <am3d:pos x="0" y="0" z="5803260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520977" d="1000000"/>
                    <am3d:preTrans dx="1653776" dy="-7783837" dz="1303856"/>
                    <am3d:scale>
                      <am3d:sx n="1000000" d="1000000"/>
                      <am3d:sy n="1000000" d="1000000"/>
                      <am3d:sz n="1000000" d="1000000"/>
                    </am3d:scale>
                    <am3d:rot ax="2140844" ay="4172453" az="2035887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377539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9" name="3D model 18" descr="Koi fish">
                <a:extLst>
                  <a:ext uri="{FF2B5EF4-FFF2-40B4-BE49-F238E27FC236}">
                    <a16:creationId xmlns:a16="http://schemas.microsoft.com/office/drawing/2014/main" id="{65F4B14D-AFD0-FC93-AAFF-D014182A7F3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815300" y="386472"/>
                <a:ext cx="3537222" cy="140893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630740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lokTextu 1">
            <a:extLst>
              <a:ext uri="{FF2B5EF4-FFF2-40B4-BE49-F238E27FC236}">
                <a16:creationId xmlns:a16="http://schemas.microsoft.com/office/drawing/2014/main" id="{9231161E-8C6F-FCAB-AADE-75688607447F}"/>
              </a:ext>
            </a:extLst>
          </p:cNvPr>
          <p:cNvSpPr txBox="1"/>
          <p:nvPr/>
        </p:nvSpPr>
        <p:spPr>
          <a:xfrm>
            <a:off x="3091542" y="2998113"/>
            <a:ext cx="600891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5000" dirty="0"/>
              <a:t>Ďakujem za pozornosť</a:t>
            </a:r>
          </a:p>
        </p:txBody>
      </p:sp>
      <p:sp>
        <p:nvSpPr>
          <p:cNvPr id="3" name="Ovál 2">
            <a:extLst>
              <a:ext uri="{FF2B5EF4-FFF2-40B4-BE49-F238E27FC236}">
                <a16:creationId xmlns:a16="http://schemas.microsoft.com/office/drawing/2014/main" id="{C4478929-109D-67AB-4818-4E281EBF8949}"/>
              </a:ext>
            </a:extLst>
          </p:cNvPr>
          <p:cNvSpPr/>
          <p:nvPr/>
        </p:nvSpPr>
        <p:spPr>
          <a:xfrm>
            <a:off x="-1228531" y="-1054360"/>
            <a:ext cx="4572000" cy="4572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4" name="Ovál 3">
            <a:extLst>
              <a:ext uri="{FF2B5EF4-FFF2-40B4-BE49-F238E27FC236}">
                <a16:creationId xmlns:a16="http://schemas.microsoft.com/office/drawing/2014/main" id="{3B4F4A7C-16B2-32F5-FBB1-1F88402832FD}"/>
              </a:ext>
            </a:extLst>
          </p:cNvPr>
          <p:cNvSpPr/>
          <p:nvPr/>
        </p:nvSpPr>
        <p:spPr>
          <a:xfrm>
            <a:off x="8599714" y="3119534"/>
            <a:ext cx="4572000" cy="45720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5" name="Ovál 4">
            <a:extLst>
              <a:ext uri="{FF2B5EF4-FFF2-40B4-BE49-F238E27FC236}">
                <a16:creationId xmlns:a16="http://schemas.microsoft.com/office/drawing/2014/main" id="{A422FA9E-4385-E8A6-FE05-2FE88532036D}"/>
              </a:ext>
            </a:extLst>
          </p:cNvPr>
          <p:cNvSpPr/>
          <p:nvPr/>
        </p:nvSpPr>
        <p:spPr>
          <a:xfrm>
            <a:off x="-410547" y="3946910"/>
            <a:ext cx="3657600" cy="36576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6" name="Ovál 5">
            <a:extLst>
              <a:ext uri="{FF2B5EF4-FFF2-40B4-BE49-F238E27FC236}">
                <a16:creationId xmlns:a16="http://schemas.microsoft.com/office/drawing/2014/main" id="{E5F10804-A919-629A-FE3D-14A32632A5F2}"/>
              </a:ext>
            </a:extLst>
          </p:cNvPr>
          <p:cNvSpPr/>
          <p:nvPr/>
        </p:nvSpPr>
        <p:spPr>
          <a:xfrm>
            <a:off x="8699241" y="-1186727"/>
            <a:ext cx="3657600" cy="365760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5287533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9" name="Obrázok 1138" descr="SAP Business Network | Dodávateľský reťazec a siete na B2B spoluprácu">
            <a:extLst>
              <a:ext uri="{FF2B5EF4-FFF2-40B4-BE49-F238E27FC236}">
                <a16:creationId xmlns:a16="http://schemas.microsoft.com/office/drawing/2014/main" id="{8AB26D8B-20C3-C5C5-6B26-BA9ABFE363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49" r="58387" b="50949"/>
          <a:stretch>
            <a:fillRect/>
          </a:stretch>
        </p:blipFill>
        <p:spPr bwMode="auto">
          <a:xfrm>
            <a:off x="7295704" y="-180340"/>
            <a:ext cx="3879469" cy="3540864"/>
          </a:xfrm>
          <a:custGeom>
            <a:avLst/>
            <a:gdLst>
              <a:gd name="connsiteX0" fmla="*/ 1601129 w 3879469"/>
              <a:gd name="connsiteY0" fmla="*/ 0 h 3540864"/>
              <a:gd name="connsiteX1" fmla="*/ 2278339 w 3879469"/>
              <a:gd name="connsiteY1" fmla="*/ 0 h 3540864"/>
              <a:gd name="connsiteX2" fmla="*/ 3879469 w 3879469"/>
              <a:gd name="connsiteY2" fmla="*/ 1601131 h 3540864"/>
              <a:gd name="connsiteX3" fmla="*/ 1939735 w 3879469"/>
              <a:gd name="connsiteY3" fmla="*/ 3540864 h 3540864"/>
              <a:gd name="connsiteX4" fmla="*/ 0 w 3879469"/>
              <a:gd name="connsiteY4" fmla="*/ 1601129 h 3540864"/>
              <a:gd name="connsiteX5" fmla="*/ 1601129 w 3879469"/>
              <a:gd name="connsiteY5" fmla="*/ 0 h 3540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79469" h="3540864">
                <a:moveTo>
                  <a:pt x="1601129" y="0"/>
                </a:moveTo>
                <a:lnTo>
                  <a:pt x="2278339" y="0"/>
                </a:lnTo>
                <a:lnTo>
                  <a:pt x="3879469" y="1601131"/>
                </a:lnTo>
                <a:lnTo>
                  <a:pt x="1939735" y="3540864"/>
                </a:lnTo>
                <a:lnTo>
                  <a:pt x="0" y="1601129"/>
                </a:lnTo>
                <a:lnTo>
                  <a:pt x="1601129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8" name="Obrázok 1137" descr="SAP Business Network | Dodávateľský reťazec a siete na B2B spoluprácu">
            <a:extLst>
              <a:ext uri="{FF2B5EF4-FFF2-40B4-BE49-F238E27FC236}">
                <a16:creationId xmlns:a16="http://schemas.microsoft.com/office/drawing/2014/main" id="{C155A356-8975-64C7-55F4-6B298DA080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75" r="48868" b="79079"/>
          <a:stretch>
            <a:fillRect/>
          </a:stretch>
        </p:blipFill>
        <p:spPr bwMode="auto">
          <a:xfrm>
            <a:off x="9755805" y="-180340"/>
            <a:ext cx="3020498" cy="1510250"/>
          </a:xfrm>
          <a:custGeom>
            <a:avLst/>
            <a:gdLst>
              <a:gd name="connsiteX0" fmla="*/ 0 w 3020498"/>
              <a:gd name="connsiteY0" fmla="*/ 0 h 1510250"/>
              <a:gd name="connsiteX1" fmla="*/ 3020498 w 3020498"/>
              <a:gd name="connsiteY1" fmla="*/ 0 h 1510250"/>
              <a:gd name="connsiteX2" fmla="*/ 1510249 w 3020498"/>
              <a:gd name="connsiteY2" fmla="*/ 1510250 h 1510250"/>
              <a:gd name="connsiteX3" fmla="*/ 0 w 3020498"/>
              <a:gd name="connsiteY3" fmla="*/ 0 h 151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20498" h="1510250">
                <a:moveTo>
                  <a:pt x="0" y="0"/>
                </a:moveTo>
                <a:lnTo>
                  <a:pt x="3020498" y="0"/>
                </a:lnTo>
                <a:lnTo>
                  <a:pt x="1510249" y="1510250"/>
                </a:lnTo>
                <a:lnTo>
                  <a:pt x="0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7" name="Obrázok 1136" descr="SAP Business Network | Dodávateľský reťazec a siete na B2B spoluprácu">
            <a:extLst>
              <a:ext uri="{FF2B5EF4-FFF2-40B4-BE49-F238E27FC236}">
                <a16:creationId xmlns:a16="http://schemas.microsoft.com/office/drawing/2014/main" id="{11D13C4F-47C9-96F9-60F6-347CBD8206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794" r="34142" b="50715"/>
          <a:stretch>
            <a:fillRect/>
          </a:stretch>
        </p:blipFill>
        <p:spPr bwMode="auto">
          <a:xfrm>
            <a:off x="11373817" y="-180340"/>
            <a:ext cx="3879471" cy="3557748"/>
          </a:xfrm>
          <a:custGeom>
            <a:avLst/>
            <a:gdLst>
              <a:gd name="connsiteX0" fmla="*/ 1618012 w 3879471"/>
              <a:gd name="connsiteY0" fmla="*/ 0 h 3557748"/>
              <a:gd name="connsiteX1" fmla="*/ 2261458 w 3879471"/>
              <a:gd name="connsiteY1" fmla="*/ 0 h 3557748"/>
              <a:gd name="connsiteX2" fmla="*/ 3879471 w 3879471"/>
              <a:gd name="connsiteY2" fmla="*/ 1618013 h 3557748"/>
              <a:gd name="connsiteX3" fmla="*/ 1939735 w 3879471"/>
              <a:gd name="connsiteY3" fmla="*/ 3557748 h 3557748"/>
              <a:gd name="connsiteX4" fmla="*/ 0 w 3879471"/>
              <a:gd name="connsiteY4" fmla="*/ 1618013 h 3557748"/>
              <a:gd name="connsiteX5" fmla="*/ 1618012 w 3879471"/>
              <a:gd name="connsiteY5" fmla="*/ 0 h 3557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79471" h="3557748">
                <a:moveTo>
                  <a:pt x="1618012" y="0"/>
                </a:moveTo>
                <a:lnTo>
                  <a:pt x="2261458" y="0"/>
                </a:lnTo>
                <a:lnTo>
                  <a:pt x="3879471" y="1618013"/>
                </a:lnTo>
                <a:lnTo>
                  <a:pt x="1939735" y="3557748"/>
                </a:lnTo>
                <a:lnTo>
                  <a:pt x="0" y="1618013"/>
                </a:lnTo>
                <a:lnTo>
                  <a:pt x="1618012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6" name="Obrázok 1135" descr="SAP Business Network | Dodávateľský reťazec a siete na B2B spoluprácu">
            <a:extLst>
              <a:ext uri="{FF2B5EF4-FFF2-40B4-BE49-F238E27FC236}">
                <a16:creationId xmlns:a16="http://schemas.microsoft.com/office/drawing/2014/main" id="{49852AF2-5A81-7BF0-B2DA-D990860CD3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76" t="23439" r="70459" b="22819"/>
          <a:stretch>
            <a:fillRect/>
          </a:stretch>
        </p:blipFill>
        <p:spPr bwMode="auto">
          <a:xfrm>
            <a:off x="5265088" y="1511670"/>
            <a:ext cx="3879471" cy="3879471"/>
          </a:xfrm>
          <a:custGeom>
            <a:avLst/>
            <a:gdLst>
              <a:gd name="connsiteX0" fmla="*/ 1939736 w 3879471"/>
              <a:gd name="connsiteY0" fmla="*/ 0 h 3879471"/>
              <a:gd name="connsiteX1" fmla="*/ 3879471 w 3879471"/>
              <a:gd name="connsiteY1" fmla="*/ 1939736 h 3879471"/>
              <a:gd name="connsiteX2" fmla="*/ 1939736 w 3879471"/>
              <a:gd name="connsiteY2" fmla="*/ 3879471 h 3879471"/>
              <a:gd name="connsiteX3" fmla="*/ 0 w 3879471"/>
              <a:gd name="connsiteY3" fmla="*/ 1939736 h 3879471"/>
              <a:gd name="connsiteX4" fmla="*/ 1939736 w 3879471"/>
              <a:gd name="connsiteY4" fmla="*/ 0 h 38794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79471" h="3879471">
                <a:moveTo>
                  <a:pt x="1939736" y="0"/>
                </a:moveTo>
                <a:lnTo>
                  <a:pt x="3879471" y="1939736"/>
                </a:lnTo>
                <a:lnTo>
                  <a:pt x="1939736" y="3879471"/>
                </a:lnTo>
                <a:lnTo>
                  <a:pt x="0" y="1939736"/>
                </a:lnTo>
                <a:lnTo>
                  <a:pt x="1939736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5" name="Obrázok 1134" descr="SAP Business Network | Dodávateľský reťazec a siete na B2B spoluprácu">
            <a:extLst>
              <a:ext uri="{FF2B5EF4-FFF2-40B4-BE49-F238E27FC236}">
                <a16:creationId xmlns:a16="http://schemas.microsoft.com/office/drawing/2014/main" id="{7F00EE2A-0D76-AA5D-D4AC-DB66CDCE0B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722" t="23673" r="46214" b="22585"/>
          <a:stretch>
            <a:fillRect/>
          </a:stretch>
        </p:blipFill>
        <p:spPr bwMode="auto">
          <a:xfrm>
            <a:off x="9343202" y="1528553"/>
            <a:ext cx="3879471" cy="3879471"/>
          </a:xfrm>
          <a:custGeom>
            <a:avLst/>
            <a:gdLst>
              <a:gd name="connsiteX0" fmla="*/ 1939735 w 3879471"/>
              <a:gd name="connsiteY0" fmla="*/ 0 h 3879471"/>
              <a:gd name="connsiteX1" fmla="*/ 3879471 w 3879471"/>
              <a:gd name="connsiteY1" fmla="*/ 1939736 h 3879471"/>
              <a:gd name="connsiteX2" fmla="*/ 1939735 w 3879471"/>
              <a:gd name="connsiteY2" fmla="*/ 3879471 h 3879471"/>
              <a:gd name="connsiteX3" fmla="*/ 0 w 3879471"/>
              <a:gd name="connsiteY3" fmla="*/ 1939736 h 3879471"/>
              <a:gd name="connsiteX4" fmla="*/ 1939735 w 3879471"/>
              <a:gd name="connsiteY4" fmla="*/ 0 h 38794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79471" h="3879471">
                <a:moveTo>
                  <a:pt x="1939735" y="0"/>
                </a:moveTo>
                <a:lnTo>
                  <a:pt x="3879471" y="1939736"/>
                </a:lnTo>
                <a:lnTo>
                  <a:pt x="1939735" y="3879471"/>
                </a:lnTo>
                <a:lnTo>
                  <a:pt x="0" y="1939736"/>
                </a:lnTo>
                <a:lnTo>
                  <a:pt x="1939735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4" name="Obrázok 1133" descr="SAP Business Network | Dodávateľský reťazec a siete na B2B spoluprácu">
            <a:extLst>
              <a:ext uri="{FF2B5EF4-FFF2-40B4-BE49-F238E27FC236}">
                <a16:creationId xmlns:a16="http://schemas.microsoft.com/office/drawing/2014/main" id="{48BE7CDE-5D37-E8BF-9CC0-8B405DB696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967" t="23907" r="21969" b="22351"/>
          <a:stretch>
            <a:fillRect/>
          </a:stretch>
        </p:blipFill>
        <p:spPr bwMode="auto">
          <a:xfrm>
            <a:off x="13421315" y="1545437"/>
            <a:ext cx="3879471" cy="3879471"/>
          </a:xfrm>
          <a:custGeom>
            <a:avLst/>
            <a:gdLst>
              <a:gd name="connsiteX0" fmla="*/ 1939736 w 3879471"/>
              <a:gd name="connsiteY0" fmla="*/ 0 h 3879471"/>
              <a:gd name="connsiteX1" fmla="*/ 3879471 w 3879471"/>
              <a:gd name="connsiteY1" fmla="*/ 1939735 h 3879471"/>
              <a:gd name="connsiteX2" fmla="*/ 1939736 w 3879471"/>
              <a:gd name="connsiteY2" fmla="*/ 3879471 h 3879471"/>
              <a:gd name="connsiteX3" fmla="*/ 0 w 3879471"/>
              <a:gd name="connsiteY3" fmla="*/ 1939735 h 3879471"/>
              <a:gd name="connsiteX4" fmla="*/ 1939736 w 3879471"/>
              <a:gd name="connsiteY4" fmla="*/ 0 h 38794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79471" h="3879471">
                <a:moveTo>
                  <a:pt x="1939736" y="0"/>
                </a:moveTo>
                <a:lnTo>
                  <a:pt x="3879471" y="1939735"/>
                </a:lnTo>
                <a:lnTo>
                  <a:pt x="1939736" y="3879471"/>
                </a:lnTo>
                <a:lnTo>
                  <a:pt x="0" y="1939735"/>
                </a:lnTo>
                <a:lnTo>
                  <a:pt x="1939736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3" name="Obrázok 1132" descr="SAP Business Network | Dodávateľský reťazec a siete na B2B spoluprácu">
            <a:extLst>
              <a:ext uri="{FF2B5EF4-FFF2-40B4-BE49-F238E27FC236}">
                <a16:creationId xmlns:a16="http://schemas.microsoft.com/office/drawing/2014/main" id="{5B60EBA2-7B50-10E9-D9C5-0408D8FA93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169" t="35820" r="19240" b="53482"/>
          <a:stretch>
            <a:fillRect/>
          </a:stretch>
        </p:blipFill>
        <p:spPr bwMode="auto">
          <a:xfrm>
            <a:off x="16987526" y="2405356"/>
            <a:ext cx="772292" cy="772292"/>
          </a:xfrm>
          <a:custGeom>
            <a:avLst/>
            <a:gdLst>
              <a:gd name="connsiteX0" fmla="*/ 0 w 772292"/>
              <a:gd name="connsiteY0" fmla="*/ 0 h 772292"/>
              <a:gd name="connsiteX1" fmla="*/ 772290 w 772292"/>
              <a:gd name="connsiteY1" fmla="*/ 0 h 772292"/>
              <a:gd name="connsiteX2" fmla="*/ 772292 w 772292"/>
              <a:gd name="connsiteY2" fmla="*/ 772292 h 772292"/>
              <a:gd name="connsiteX3" fmla="*/ 0 w 772292"/>
              <a:gd name="connsiteY3" fmla="*/ 0 h 7722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72292" h="772292">
                <a:moveTo>
                  <a:pt x="0" y="0"/>
                </a:moveTo>
                <a:lnTo>
                  <a:pt x="772290" y="0"/>
                </a:lnTo>
                <a:lnTo>
                  <a:pt x="772292" y="772292"/>
                </a:lnTo>
                <a:lnTo>
                  <a:pt x="0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2" name="Obrázok 1131" descr="SAP Business Network | Dodávateľský reťazec a siete na B2B spoluprácu">
            <a:extLst>
              <a:ext uri="{FF2B5EF4-FFF2-40B4-BE49-F238E27FC236}">
                <a16:creationId xmlns:a16="http://schemas.microsoft.com/office/drawing/2014/main" id="{804155BB-06D3-EB3B-957F-2F8B3A6D07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49" t="51803" r="58287"/>
          <a:stretch>
            <a:fillRect/>
          </a:stretch>
        </p:blipFill>
        <p:spPr bwMode="auto">
          <a:xfrm>
            <a:off x="7312587" y="3559168"/>
            <a:ext cx="3879470" cy="3479172"/>
          </a:xfrm>
          <a:custGeom>
            <a:avLst/>
            <a:gdLst>
              <a:gd name="connsiteX0" fmla="*/ 1939735 w 3879470"/>
              <a:gd name="connsiteY0" fmla="*/ 0 h 3479172"/>
              <a:gd name="connsiteX1" fmla="*/ 3879470 w 3879470"/>
              <a:gd name="connsiteY1" fmla="*/ 1939735 h 3479172"/>
              <a:gd name="connsiteX2" fmla="*/ 2340034 w 3879470"/>
              <a:gd name="connsiteY2" fmla="*/ 3479172 h 3479172"/>
              <a:gd name="connsiteX3" fmla="*/ 1539436 w 3879470"/>
              <a:gd name="connsiteY3" fmla="*/ 3479172 h 3479172"/>
              <a:gd name="connsiteX4" fmla="*/ 0 w 3879470"/>
              <a:gd name="connsiteY4" fmla="*/ 1939735 h 3479172"/>
              <a:gd name="connsiteX5" fmla="*/ 1939735 w 3879470"/>
              <a:gd name="connsiteY5" fmla="*/ 0 h 3479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79470" h="3479172">
                <a:moveTo>
                  <a:pt x="1939735" y="0"/>
                </a:moveTo>
                <a:lnTo>
                  <a:pt x="3879470" y="1939735"/>
                </a:lnTo>
                <a:lnTo>
                  <a:pt x="2340034" y="3479172"/>
                </a:lnTo>
                <a:lnTo>
                  <a:pt x="1539436" y="3479172"/>
                </a:lnTo>
                <a:lnTo>
                  <a:pt x="0" y="1939735"/>
                </a:lnTo>
                <a:lnTo>
                  <a:pt x="1939735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1" name="Obrázok 1130" descr="SAP Business Network | Dodávateľský reťazec a siete na B2B spoluprácu">
            <a:extLst>
              <a:ext uri="{FF2B5EF4-FFF2-40B4-BE49-F238E27FC236}">
                <a16:creationId xmlns:a16="http://schemas.microsoft.com/office/drawing/2014/main" id="{0AE7651D-AC57-7000-B97F-871D6E30E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94" t="52037" r="34041"/>
          <a:stretch>
            <a:fillRect/>
          </a:stretch>
        </p:blipFill>
        <p:spPr bwMode="auto">
          <a:xfrm>
            <a:off x="11390701" y="3576052"/>
            <a:ext cx="3879469" cy="3462289"/>
          </a:xfrm>
          <a:custGeom>
            <a:avLst/>
            <a:gdLst>
              <a:gd name="connsiteX0" fmla="*/ 1939734 w 3879469"/>
              <a:gd name="connsiteY0" fmla="*/ 0 h 3462289"/>
              <a:gd name="connsiteX1" fmla="*/ 3879469 w 3879469"/>
              <a:gd name="connsiteY1" fmla="*/ 1939736 h 3462289"/>
              <a:gd name="connsiteX2" fmla="*/ 2356916 w 3879469"/>
              <a:gd name="connsiteY2" fmla="*/ 3462289 h 3462289"/>
              <a:gd name="connsiteX3" fmla="*/ 1522554 w 3879469"/>
              <a:gd name="connsiteY3" fmla="*/ 3462289 h 3462289"/>
              <a:gd name="connsiteX4" fmla="*/ 0 w 3879469"/>
              <a:gd name="connsiteY4" fmla="*/ 1939735 h 3462289"/>
              <a:gd name="connsiteX5" fmla="*/ 1939734 w 3879469"/>
              <a:gd name="connsiteY5" fmla="*/ 0 h 34622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79469" h="3462289">
                <a:moveTo>
                  <a:pt x="1939734" y="0"/>
                </a:moveTo>
                <a:lnTo>
                  <a:pt x="3879469" y="1939736"/>
                </a:lnTo>
                <a:lnTo>
                  <a:pt x="2356916" y="3462289"/>
                </a:lnTo>
                <a:lnTo>
                  <a:pt x="1522554" y="3462289"/>
                </a:lnTo>
                <a:lnTo>
                  <a:pt x="0" y="1939735"/>
                </a:lnTo>
                <a:lnTo>
                  <a:pt x="1939734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0" name="Obrázok 1129" descr="SAP Business Network | Dodávateľský reťazec a siete na B2B spoluprácu">
            <a:extLst>
              <a:ext uri="{FF2B5EF4-FFF2-40B4-BE49-F238E27FC236}">
                <a16:creationId xmlns:a16="http://schemas.microsoft.com/office/drawing/2014/main" id="{1CDAE4B2-9FB7-37DE-2F94-33D58EF869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43" t="80167" r="49134"/>
          <a:stretch>
            <a:fillRect/>
          </a:stretch>
        </p:blipFill>
        <p:spPr bwMode="auto">
          <a:xfrm>
            <a:off x="9868147" y="5606666"/>
            <a:ext cx="2863347" cy="1431674"/>
          </a:xfrm>
          <a:custGeom>
            <a:avLst/>
            <a:gdLst>
              <a:gd name="connsiteX0" fmla="*/ 1431673 w 2863347"/>
              <a:gd name="connsiteY0" fmla="*/ 0 h 1431674"/>
              <a:gd name="connsiteX1" fmla="*/ 2863347 w 2863347"/>
              <a:gd name="connsiteY1" fmla="*/ 1431674 h 1431674"/>
              <a:gd name="connsiteX2" fmla="*/ 0 w 2863347"/>
              <a:gd name="connsiteY2" fmla="*/ 1431674 h 1431674"/>
              <a:gd name="connsiteX3" fmla="*/ 1431673 w 2863347"/>
              <a:gd name="connsiteY3" fmla="*/ 0 h 1431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63347" h="1431674">
                <a:moveTo>
                  <a:pt x="1431673" y="0"/>
                </a:moveTo>
                <a:lnTo>
                  <a:pt x="2863347" y="1431674"/>
                </a:lnTo>
                <a:lnTo>
                  <a:pt x="0" y="1431674"/>
                </a:lnTo>
                <a:lnTo>
                  <a:pt x="1431673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9" name="Obrázok 1128" descr="SAP Business Network | Dodávateľský reťazec a siete na B2B spoluprácu">
            <a:extLst>
              <a:ext uri="{FF2B5EF4-FFF2-40B4-BE49-F238E27FC236}">
                <a16:creationId xmlns:a16="http://schemas.microsoft.com/office/drawing/2014/main" id="{B23BFF2D-C18B-13EC-F184-34F80DF902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21" t="-32821" r="46314" b="100000"/>
          <a:stretch>
            <a:fillRect/>
          </a:stretch>
        </p:blipFill>
        <p:spPr bwMode="auto">
          <a:xfrm>
            <a:off x="9326319" y="-2549560"/>
            <a:ext cx="3879470" cy="2369221"/>
          </a:xfrm>
          <a:custGeom>
            <a:avLst/>
            <a:gdLst>
              <a:gd name="connsiteX0" fmla="*/ 1939735 w 3879470"/>
              <a:gd name="connsiteY0" fmla="*/ 0 h 2369221"/>
              <a:gd name="connsiteX1" fmla="*/ 3879470 w 3879470"/>
              <a:gd name="connsiteY1" fmla="*/ 1939735 h 2369221"/>
              <a:gd name="connsiteX2" fmla="*/ 3449984 w 3879470"/>
              <a:gd name="connsiteY2" fmla="*/ 2369221 h 2369221"/>
              <a:gd name="connsiteX3" fmla="*/ 429486 w 3879470"/>
              <a:gd name="connsiteY3" fmla="*/ 2369221 h 2369221"/>
              <a:gd name="connsiteX4" fmla="*/ 0 w 3879470"/>
              <a:gd name="connsiteY4" fmla="*/ 1939735 h 2369221"/>
              <a:gd name="connsiteX5" fmla="*/ 1939735 w 3879470"/>
              <a:gd name="connsiteY5" fmla="*/ 0 h 2369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79470" h="2369221">
                <a:moveTo>
                  <a:pt x="1939735" y="0"/>
                </a:moveTo>
                <a:lnTo>
                  <a:pt x="3879470" y="1939735"/>
                </a:lnTo>
                <a:lnTo>
                  <a:pt x="3449984" y="2369221"/>
                </a:lnTo>
                <a:lnTo>
                  <a:pt x="429486" y="2369221"/>
                </a:lnTo>
                <a:lnTo>
                  <a:pt x="0" y="1939735"/>
                </a:lnTo>
                <a:lnTo>
                  <a:pt x="1939735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8" name="Obrázok 1127" descr="SAP Business Network | Dodávateľský reťazec a siete na B2B spoluprácu">
            <a:extLst>
              <a:ext uri="{FF2B5EF4-FFF2-40B4-BE49-F238E27FC236}">
                <a16:creationId xmlns:a16="http://schemas.microsoft.com/office/drawing/2014/main" id="{50E1CC10-6F17-F1E5-C81F-4B2606B32E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68" t="-4691" r="67906" b="100000"/>
          <a:stretch>
            <a:fillRect/>
          </a:stretch>
        </p:blipFill>
        <p:spPr bwMode="auto">
          <a:xfrm>
            <a:off x="8896833" y="-518944"/>
            <a:ext cx="677210" cy="338605"/>
          </a:xfrm>
          <a:custGeom>
            <a:avLst/>
            <a:gdLst>
              <a:gd name="connsiteX0" fmla="*/ 338605 w 677210"/>
              <a:gd name="connsiteY0" fmla="*/ 0 h 338605"/>
              <a:gd name="connsiteX1" fmla="*/ 677210 w 677210"/>
              <a:gd name="connsiteY1" fmla="*/ 338605 h 338605"/>
              <a:gd name="connsiteX2" fmla="*/ 0 w 677210"/>
              <a:gd name="connsiteY2" fmla="*/ 338605 h 338605"/>
              <a:gd name="connsiteX3" fmla="*/ 338605 w 677210"/>
              <a:gd name="connsiteY3" fmla="*/ 0 h 338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77210" h="338605">
                <a:moveTo>
                  <a:pt x="338605" y="0"/>
                </a:moveTo>
                <a:lnTo>
                  <a:pt x="677210" y="338605"/>
                </a:lnTo>
                <a:lnTo>
                  <a:pt x="0" y="338605"/>
                </a:lnTo>
                <a:lnTo>
                  <a:pt x="338605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7" name="Obrázok 1126" descr="SAP Business Network | Dodávateľský reťazec a siete na B2B spoluprácu">
            <a:extLst>
              <a:ext uri="{FF2B5EF4-FFF2-40B4-BE49-F238E27FC236}">
                <a16:creationId xmlns:a16="http://schemas.microsoft.com/office/drawing/2014/main" id="{C657F5AA-274F-4629-991E-9596086DC9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414" t="-4457" r="43761" b="100000"/>
          <a:stretch>
            <a:fillRect/>
          </a:stretch>
        </p:blipFill>
        <p:spPr bwMode="auto">
          <a:xfrm>
            <a:off x="12991829" y="-502062"/>
            <a:ext cx="643446" cy="321723"/>
          </a:xfrm>
          <a:custGeom>
            <a:avLst/>
            <a:gdLst>
              <a:gd name="connsiteX0" fmla="*/ 321723 w 643446"/>
              <a:gd name="connsiteY0" fmla="*/ 0 h 321723"/>
              <a:gd name="connsiteX1" fmla="*/ 643446 w 643446"/>
              <a:gd name="connsiteY1" fmla="*/ 321723 h 321723"/>
              <a:gd name="connsiteX2" fmla="*/ 0 w 643446"/>
              <a:gd name="connsiteY2" fmla="*/ 321723 h 321723"/>
              <a:gd name="connsiteX3" fmla="*/ 321723 w 643446"/>
              <a:gd name="connsiteY3" fmla="*/ 0 h 321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3446" h="321723">
                <a:moveTo>
                  <a:pt x="321723" y="0"/>
                </a:moveTo>
                <a:lnTo>
                  <a:pt x="643446" y="321723"/>
                </a:lnTo>
                <a:lnTo>
                  <a:pt x="0" y="321723"/>
                </a:lnTo>
                <a:lnTo>
                  <a:pt x="321723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5" name="Obrázok 1124" descr="SAP Business Network | Dodávateľský reťazec a siete na B2B spoluprácu">
            <a:extLst>
              <a:ext uri="{FF2B5EF4-FFF2-40B4-BE49-F238E27FC236}">
                <a16:creationId xmlns:a16="http://schemas.microsoft.com/office/drawing/2014/main" id="{5D64C3C4-A9DA-41A8-E6ED-A5C1F1DB07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01" t="100000" r="67439" b="-5545"/>
          <a:stretch>
            <a:fillRect/>
          </a:stretch>
        </p:blipFill>
        <p:spPr bwMode="auto">
          <a:xfrm>
            <a:off x="8852023" y="7038341"/>
            <a:ext cx="800598" cy="400299"/>
          </a:xfrm>
          <a:custGeom>
            <a:avLst/>
            <a:gdLst>
              <a:gd name="connsiteX0" fmla="*/ 0 w 800598"/>
              <a:gd name="connsiteY0" fmla="*/ 0 h 400299"/>
              <a:gd name="connsiteX1" fmla="*/ 800598 w 800598"/>
              <a:gd name="connsiteY1" fmla="*/ 0 h 400299"/>
              <a:gd name="connsiteX2" fmla="*/ 400299 w 800598"/>
              <a:gd name="connsiteY2" fmla="*/ 400299 h 400299"/>
              <a:gd name="connsiteX3" fmla="*/ 0 w 800598"/>
              <a:gd name="connsiteY3" fmla="*/ 0 h 4002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0598" h="400299">
                <a:moveTo>
                  <a:pt x="0" y="0"/>
                </a:moveTo>
                <a:lnTo>
                  <a:pt x="800598" y="0"/>
                </a:lnTo>
                <a:lnTo>
                  <a:pt x="400299" y="400299"/>
                </a:lnTo>
                <a:lnTo>
                  <a:pt x="0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4" name="Obrázok 1123" descr="SAP Business Network | Dodávateľský reťazec a siete na B2B spoluprácu">
            <a:extLst>
              <a:ext uri="{FF2B5EF4-FFF2-40B4-BE49-F238E27FC236}">
                <a16:creationId xmlns:a16="http://schemas.microsoft.com/office/drawing/2014/main" id="{243A3AD1-8673-7E7B-FD47-067DF44D4B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822" t="100000" r="46114" b="-33909"/>
          <a:stretch>
            <a:fillRect/>
          </a:stretch>
        </p:blipFill>
        <p:spPr bwMode="auto">
          <a:xfrm>
            <a:off x="9360085" y="7038341"/>
            <a:ext cx="3879471" cy="2447797"/>
          </a:xfrm>
          <a:custGeom>
            <a:avLst/>
            <a:gdLst>
              <a:gd name="connsiteX0" fmla="*/ 508062 w 3879471"/>
              <a:gd name="connsiteY0" fmla="*/ 0 h 2447797"/>
              <a:gd name="connsiteX1" fmla="*/ 3371409 w 3879471"/>
              <a:gd name="connsiteY1" fmla="*/ 0 h 2447797"/>
              <a:gd name="connsiteX2" fmla="*/ 3879471 w 3879471"/>
              <a:gd name="connsiteY2" fmla="*/ 508062 h 2447797"/>
              <a:gd name="connsiteX3" fmla="*/ 3410814 w 3879471"/>
              <a:gd name="connsiteY3" fmla="*/ 976718 h 2447797"/>
              <a:gd name="connsiteX4" fmla="*/ 3553019 w 3879471"/>
              <a:gd name="connsiteY4" fmla="*/ 1118922 h 2447797"/>
              <a:gd name="connsiteX5" fmla="*/ 3268610 w 3879471"/>
              <a:gd name="connsiteY5" fmla="*/ 1118922 h 2447797"/>
              <a:gd name="connsiteX6" fmla="*/ 1939735 w 3879471"/>
              <a:gd name="connsiteY6" fmla="*/ 2447797 h 2447797"/>
              <a:gd name="connsiteX7" fmla="*/ 0 w 3879471"/>
              <a:gd name="connsiteY7" fmla="*/ 508062 h 2447797"/>
              <a:gd name="connsiteX8" fmla="*/ 508062 w 3879471"/>
              <a:gd name="connsiteY8" fmla="*/ 0 h 2447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9471" h="2447797">
                <a:moveTo>
                  <a:pt x="508062" y="0"/>
                </a:moveTo>
                <a:lnTo>
                  <a:pt x="3371409" y="0"/>
                </a:lnTo>
                <a:lnTo>
                  <a:pt x="3879471" y="508062"/>
                </a:lnTo>
                <a:lnTo>
                  <a:pt x="3410814" y="976718"/>
                </a:lnTo>
                <a:lnTo>
                  <a:pt x="3553019" y="1118922"/>
                </a:lnTo>
                <a:lnTo>
                  <a:pt x="3268610" y="1118922"/>
                </a:lnTo>
                <a:lnTo>
                  <a:pt x="1939735" y="2447797"/>
                </a:lnTo>
                <a:lnTo>
                  <a:pt x="0" y="508062"/>
                </a:lnTo>
                <a:lnTo>
                  <a:pt x="508062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3" name="Obrázok 1122" descr="SAP Business Network | Dodávateľský reťazec a siete na B2B spoluprácu">
            <a:extLst>
              <a:ext uri="{FF2B5EF4-FFF2-40B4-BE49-F238E27FC236}">
                <a16:creationId xmlns:a16="http://schemas.microsoft.com/office/drawing/2014/main" id="{AEA5485B-0064-84A3-62BD-3DAECBC2C6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946" t="100000" r="43093" b="-5779"/>
          <a:stretch>
            <a:fillRect/>
          </a:stretch>
        </p:blipFill>
        <p:spPr bwMode="auto">
          <a:xfrm>
            <a:off x="12913255" y="7038341"/>
            <a:ext cx="834362" cy="417181"/>
          </a:xfrm>
          <a:custGeom>
            <a:avLst/>
            <a:gdLst>
              <a:gd name="connsiteX0" fmla="*/ 0 w 834362"/>
              <a:gd name="connsiteY0" fmla="*/ 0 h 417181"/>
              <a:gd name="connsiteX1" fmla="*/ 834362 w 834362"/>
              <a:gd name="connsiteY1" fmla="*/ 0 h 417181"/>
              <a:gd name="connsiteX2" fmla="*/ 417181 w 834362"/>
              <a:gd name="connsiteY2" fmla="*/ 417181 h 417181"/>
              <a:gd name="connsiteX3" fmla="*/ 0 w 834362"/>
              <a:gd name="connsiteY3" fmla="*/ 0 h 4171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4362" h="417181">
                <a:moveTo>
                  <a:pt x="0" y="0"/>
                </a:moveTo>
                <a:lnTo>
                  <a:pt x="834362" y="0"/>
                </a:lnTo>
                <a:lnTo>
                  <a:pt x="417181" y="417181"/>
                </a:lnTo>
                <a:lnTo>
                  <a:pt x="0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2FF07ADE-4190-80D0-2544-F64263864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Anti</a:t>
            </a:r>
            <a:r>
              <a:rPr lang="sk-SK" dirty="0" err="1"/>
              <a:t>ví</a:t>
            </a:r>
            <a:r>
              <a:rPr lang="en-US" dirty="0" err="1"/>
              <a:t>rus</a:t>
            </a:r>
            <a:endParaRPr lang="sk-SK" dirty="0"/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036EEF39-4FCC-3D79-2671-7026D6C78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2286000"/>
            <a:ext cx="4537337" cy="4023360"/>
          </a:xfrm>
        </p:spPr>
        <p:txBody>
          <a:bodyPr/>
          <a:lstStyle/>
          <a:p>
            <a:r>
              <a:rPr lang="en-US" dirty="0" err="1"/>
              <a:t>Antiv</a:t>
            </a:r>
            <a:r>
              <a:rPr lang="sk-SK" dirty="0"/>
              <a:t>í</a:t>
            </a:r>
            <a:r>
              <a:rPr lang="en-US" dirty="0" err="1"/>
              <a:t>rus</a:t>
            </a:r>
            <a:r>
              <a:rPr lang="en-US" dirty="0"/>
              <a:t> j</a:t>
            </a:r>
            <a:r>
              <a:rPr lang="sk-SK" dirty="0"/>
              <a:t>e softvér vytvorený špeciálne na pomoc pri zisťovaní, prevencii a odstraňovaní </a:t>
            </a:r>
            <a:r>
              <a:rPr lang="sk-SK" dirty="0" err="1"/>
              <a:t>malvéru</a:t>
            </a:r>
            <a:r>
              <a:rPr lang="sk-SK" dirty="0"/>
              <a:t> (škodlivého softvéru) ako sú vírusy</a:t>
            </a:r>
          </a:p>
        </p:txBody>
      </p:sp>
    </p:spTree>
    <p:extLst>
      <p:ext uri="{BB962C8B-B14F-4D97-AF65-F5344CB8AC3E}">
        <p14:creationId xmlns:p14="http://schemas.microsoft.com/office/powerpoint/2010/main" val="10697853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vál 12">
            <a:extLst>
              <a:ext uri="{FF2B5EF4-FFF2-40B4-BE49-F238E27FC236}">
                <a16:creationId xmlns:a16="http://schemas.microsoft.com/office/drawing/2014/main" id="{928DFFE6-8492-ABA5-1EEF-3EC4AF834EC7}"/>
              </a:ext>
            </a:extLst>
          </p:cNvPr>
          <p:cNvSpPr/>
          <p:nvPr/>
        </p:nvSpPr>
        <p:spPr>
          <a:xfrm>
            <a:off x="-1665981" y="979836"/>
            <a:ext cx="7315200" cy="73152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pic>
        <p:nvPicPr>
          <p:cNvPr id="24" name="Obrázok 23" descr="You Don't Need to Pay for Antivirus, Experts Say">
            <a:extLst>
              <a:ext uri="{FF2B5EF4-FFF2-40B4-BE49-F238E27FC236}">
                <a16:creationId xmlns:a16="http://schemas.microsoft.com/office/drawing/2014/main" id="{4F2BB496-3B64-4075-F926-104D22720A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72" r="19720" b="1649"/>
          <a:stretch>
            <a:fillRect/>
          </a:stretch>
        </p:blipFill>
        <p:spPr bwMode="auto">
          <a:xfrm>
            <a:off x="-1352404" y="979836"/>
            <a:ext cx="6688045" cy="6688045"/>
          </a:xfrm>
          <a:custGeom>
            <a:avLst/>
            <a:gdLst>
              <a:gd name="connsiteX0" fmla="*/ 3200400 w 6400800"/>
              <a:gd name="connsiteY0" fmla="*/ 0 h 6400800"/>
              <a:gd name="connsiteX1" fmla="*/ 6400800 w 6400800"/>
              <a:gd name="connsiteY1" fmla="*/ 3200400 h 6400800"/>
              <a:gd name="connsiteX2" fmla="*/ 3200400 w 6400800"/>
              <a:gd name="connsiteY2" fmla="*/ 6400800 h 6400800"/>
              <a:gd name="connsiteX3" fmla="*/ 0 w 6400800"/>
              <a:gd name="connsiteY3" fmla="*/ 3200400 h 6400800"/>
              <a:gd name="connsiteX4" fmla="*/ 3200400 w 6400800"/>
              <a:gd name="connsiteY4" fmla="*/ 0 h 640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00800" h="6400800">
                <a:moveTo>
                  <a:pt x="3200400" y="0"/>
                </a:moveTo>
                <a:cubicBezTo>
                  <a:pt x="4967932" y="0"/>
                  <a:pt x="6400800" y="1432868"/>
                  <a:pt x="6400800" y="3200400"/>
                </a:cubicBezTo>
                <a:cubicBezTo>
                  <a:pt x="6400800" y="4967932"/>
                  <a:pt x="4967932" y="6400800"/>
                  <a:pt x="3200400" y="6400800"/>
                </a:cubicBezTo>
                <a:cubicBezTo>
                  <a:pt x="1432868" y="6400800"/>
                  <a:pt x="0" y="4967932"/>
                  <a:pt x="0" y="3200400"/>
                </a:cubicBezTo>
                <a:cubicBezTo>
                  <a:pt x="0" y="1432868"/>
                  <a:pt x="1432868" y="0"/>
                  <a:pt x="3200400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BlokTextu 1">
            <a:extLst>
              <a:ext uri="{FF2B5EF4-FFF2-40B4-BE49-F238E27FC236}">
                <a16:creationId xmlns:a16="http://schemas.microsoft.com/office/drawing/2014/main" id="{39EF2DAE-C6A6-6BA3-3B9C-8AB06D7C5695}"/>
              </a:ext>
            </a:extLst>
          </p:cNvPr>
          <p:cNvSpPr txBox="1"/>
          <p:nvPr/>
        </p:nvSpPr>
        <p:spPr>
          <a:xfrm>
            <a:off x="8090704" y="555585"/>
            <a:ext cx="364602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dirty="0" err="1"/>
              <a:t>Fungovanie</a:t>
            </a:r>
            <a:endParaRPr lang="sk-SK" sz="5000" dirty="0"/>
          </a:p>
        </p:txBody>
      </p:sp>
      <p:sp>
        <p:nvSpPr>
          <p:cNvPr id="3" name="BlokTextu 2">
            <a:extLst>
              <a:ext uri="{FF2B5EF4-FFF2-40B4-BE49-F238E27FC236}">
                <a16:creationId xmlns:a16="http://schemas.microsoft.com/office/drawing/2014/main" id="{D690E1B8-996C-C0B4-5A8A-B078E358E5A4}"/>
              </a:ext>
            </a:extLst>
          </p:cNvPr>
          <p:cNvSpPr txBox="1"/>
          <p:nvPr/>
        </p:nvSpPr>
        <p:spPr>
          <a:xfrm>
            <a:off x="7083706" y="1672002"/>
            <a:ext cx="465302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err="1"/>
              <a:t>Antiv</a:t>
            </a:r>
            <a:r>
              <a:rPr lang="sk-SK" sz="2200" dirty="0"/>
              <a:t>í</a:t>
            </a:r>
            <a:r>
              <a:rPr lang="en-US" sz="2200" dirty="0" err="1"/>
              <a:t>rus</a:t>
            </a:r>
            <a:r>
              <a:rPr lang="en-US" sz="2200" dirty="0"/>
              <a:t> be</a:t>
            </a:r>
            <a:r>
              <a:rPr lang="sk-SK" sz="2200" dirty="0" err="1"/>
              <a:t>ží</a:t>
            </a:r>
            <a:r>
              <a:rPr lang="en-US" sz="2200" dirty="0"/>
              <a:t> </a:t>
            </a:r>
            <a:r>
              <a:rPr lang="en-US" sz="2200" dirty="0" err="1"/>
              <a:t>na</a:t>
            </a:r>
            <a:r>
              <a:rPr lang="en-US" sz="2200" dirty="0"/>
              <a:t> </a:t>
            </a:r>
            <a:r>
              <a:rPr lang="en-US" sz="2200" dirty="0" err="1"/>
              <a:t>pozad</a:t>
            </a:r>
            <a:r>
              <a:rPr lang="sk-SK" sz="2200" dirty="0"/>
              <a:t>í</a:t>
            </a:r>
            <a:r>
              <a:rPr lang="en-US" sz="2200" dirty="0"/>
              <a:t> po</a:t>
            </a:r>
            <a:r>
              <a:rPr lang="sk-SK" sz="2200" dirty="0"/>
              <a:t>čí</a:t>
            </a:r>
            <a:r>
              <a:rPr lang="en-US" sz="2200" dirty="0"/>
              <a:t>ta</a:t>
            </a:r>
            <a:r>
              <a:rPr lang="sk-SK" sz="2200" dirty="0"/>
              <a:t>č</a:t>
            </a:r>
            <a:r>
              <a:rPr lang="en-US" sz="2200" dirty="0"/>
              <a:t>a</a:t>
            </a:r>
            <a:r>
              <a:rPr lang="sk-SK" sz="2200" dirty="0"/>
              <a:t>, </a:t>
            </a:r>
            <a:r>
              <a:rPr lang="en-US" sz="2200" dirty="0" err="1"/>
              <a:t>skenuje</a:t>
            </a:r>
            <a:r>
              <a:rPr lang="en-US" sz="2200" dirty="0"/>
              <a:t> s</a:t>
            </a:r>
            <a:r>
              <a:rPr lang="sk-SK" sz="2200" dirty="0"/>
              <a:t>ú</a:t>
            </a:r>
            <a:r>
              <a:rPr lang="en-US" sz="2200" dirty="0" err="1"/>
              <a:t>bory</a:t>
            </a:r>
            <a:r>
              <a:rPr lang="en-US" sz="2200" dirty="0"/>
              <a:t> a </a:t>
            </a:r>
            <a:r>
              <a:rPr lang="en-US" sz="2200" dirty="0" err="1"/>
              <a:t>aplik</a:t>
            </a:r>
            <a:r>
              <a:rPr lang="sk-SK" sz="2200" dirty="0"/>
              <a:t>á</a:t>
            </a:r>
            <a:r>
              <a:rPr lang="en-US" sz="2200" dirty="0"/>
              <a:t>cie. </a:t>
            </a:r>
            <a:r>
              <a:rPr lang="en-US" sz="2200" dirty="0" err="1"/>
              <a:t>Pri</a:t>
            </a:r>
            <a:r>
              <a:rPr lang="en-US" sz="2200" dirty="0"/>
              <a:t> s</a:t>
            </a:r>
            <a:r>
              <a:rPr lang="sk-SK" sz="2200" dirty="0"/>
              <a:t>ť</a:t>
            </a:r>
            <a:r>
              <a:rPr lang="en-US" sz="2200" dirty="0" err="1"/>
              <a:t>ahovan</a:t>
            </a:r>
            <a:r>
              <a:rPr lang="sk-SK" sz="2200" dirty="0"/>
              <a:t>í</a:t>
            </a:r>
            <a:r>
              <a:rPr lang="en-US" sz="2200" dirty="0"/>
              <a:t> s</a:t>
            </a:r>
            <a:r>
              <a:rPr lang="sk-SK" sz="2200" dirty="0"/>
              <a:t>ú</a:t>
            </a:r>
            <a:r>
              <a:rPr lang="en-US" sz="2200" dirty="0" err="1"/>
              <a:t>boru</a:t>
            </a:r>
            <a:r>
              <a:rPr lang="en-US" sz="2200" dirty="0"/>
              <a:t>, </a:t>
            </a:r>
            <a:r>
              <a:rPr lang="sk-SK" sz="2200" dirty="0"/>
              <a:t>je </a:t>
            </a:r>
            <a:r>
              <a:rPr lang="en-US" sz="2200" dirty="0" err="1"/>
              <a:t>obsah</a:t>
            </a:r>
            <a:r>
              <a:rPr lang="en-US" sz="2200" dirty="0"/>
              <a:t> s</a:t>
            </a:r>
            <a:r>
              <a:rPr lang="sk-SK" sz="2200" dirty="0"/>
              <a:t>ú</a:t>
            </a:r>
            <a:r>
              <a:rPr lang="en-US" sz="2200" dirty="0" err="1"/>
              <a:t>boru</a:t>
            </a:r>
            <a:r>
              <a:rPr lang="en-US" sz="2200" dirty="0"/>
              <a:t> </a:t>
            </a:r>
            <a:r>
              <a:rPr lang="en-US" sz="2200" dirty="0" err="1"/>
              <a:t>porovn</a:t>
            </a:r>
            <a:r>
              <a:rPr lang="sk-SK" sz="2200" dirty="0"/>
              <a:t>á</a:t>
            </a:r>
            <a:r>
              <a:rPr lang="en-US" sz="2200" dirty="0"/>
              <a:t>van</a:t>
            </a:r>
            <a:r>
              <a:rPr lang="sk-SK" sz="2200" dirty="0"/>
              <a:t>ý </a:t>
            </a:r>
            <a:r>
              <a:rPr lang="en-US" sz="2200" dirty="0"/>
              <a:t>v </a:t>
            </a:r>
            <a:r>
              <a:rPr lang="en-US" sz="2200" dirty="0" err="1"/>
              <a:t>hexadecim</a:t>
            </a:r>
            <a:r>
              <a:rPr lang="sk-SK" sz="2200" dirty="0"/>
              <a:t>á</a:t>
            </a:r>
            <a:r>
              <a:rPr lang="en-US" sz="2200" dirty="0" err="1"/>
              <a:t>lnom</a:t>
            </a:r>
            <a:r>
              <a:rPr lang="en-US" sz="2200" dirty="0"/>
              <a:t> </a:t>
            </a:r>
            <a:r>
              <a:rPr lang="en-US" sz="2200" dirty="0" err="1"/>
              <a:t>alebo</a:t>
            </a:r>
            <a:r>
              <a:rPr lang="en-US" sz="2200" dirty="0"/>
              <a:t> v bin</a:t>
            </a:r>
            <a:r>
              <a:rPr lang="sk-SK" sz="2200" dirty="0"/>
              <a:t>á</a:t>
            </a:r>
            <a:r>
              <a:rPr lang="en-US" sz="2200" dirty="0" err="1"/>
              <a:t>rnom</a:t>
            </a:r>
            <a:r>
              <a:rPr lang="en-US" sz="2200" dirty="0"/>
              <a:t> k</a:t>
            </a:r>
            <a:r>
              <a:rPr lang="sk-SK" sz="2200" dirty="0"/>
              <a:t>ó</a:t>
            </a:r>
            <a:r>
              <a:rPr lang="en-US" sz="2200" dirty="0"/>
              <a:t>de s v</a:t>
            </a:r>
            <a:r>
              <a:rPr lang="sk-SK" sz="2200" dirty="0"/>
              <a:t>í</a:t>
            </a:r>
            <a:r>
              <a:rPr lang="en-US" sz="2200" dirty="0" err="1"/>
              <a:t>rusmi</a:t>
            </a:r>
            <a:r>
              <a:rPr lang="en-US" sz="2200" dirty="0"/>
              <a:t>, </a:t>
            </a:r>
            <a:r>
              <a:rPr lang="en-US" sz="2200" dirty="0" err="1"/>
              <a:t>ktor</a:t>
            </a:r>
            <a:r>
              <a:rPr lang="sk-SK" sz="2200" dirty="0"/>
              <a:t>é</a:t>
            </a:r>
            <a:r>
              <a:rPr lang="en-US" sz="2200" dirty="0"/>
              <a:t> s</a:t>
            </a:r>
            <a:r>
              <a:rPr lang="sk-SK" sz="2200" dirty="0"/>
              <a:t>ú</a:t>
            </a:r>
            <a:r>
              <a:rPr lang="en-US" sz="2200" dirty="0"/>
              <a:t> </a:t>
            </a:r>
            <a:r>
              <a:rPr lang="sk-SK" sz="2200" dirty="0"/>
              <a:t>už </a:t>
            </a:r>
            <a:r>
              <a:rPr lang="en-US" sz="2200" dirty="0" err="1"/>
              <a:t>zn</a:t>
            </a:r>
            <a:r>
              <a:rPr lang="sk-SK" sz="2200" dirty="0"/>
              <a:t>á</a:t>
            </a:r>
            <a:r>
              <a:rPr lang="en-US" sz="2200" dirty="0"/>
              <a:t>me. </a:t>
            </a:r>
          </a:p>
          <a:p>
            <a:endParaRPr lang="en-US" sz="2200" dirty="0"/>
          </a:p>
          <a:p>
            <a:r>
              <a:rPr lang="en-US" sz="2200" dirty="0"/>
              <a:t>Ak </a:t>
            </a:r>
            <a:r>
              <a:rPr lang="en-US" sz="2200" dirty="0" err="1"/>
              <a:t>sa</a:t>
            </a:r>
            <a:r>
              <a:rPr lang="en-US" sz="2200" dirty="0"/>
              <a:t> v</a:t>
            </a:r>
            <a:r>
              <a:rPr lang="sk-SK" sz="2200" dirty="0"/>
              <a:t>í</a:t>
            </a:r>
            <a:r>
              <a:rPr lang="en-US" sz="2200" dirty="0" err="1"/>
              <a:t>rus</a:t>
            </a:r>
            <a:r>
              <a:rPr lang="en-US" sz="2200" dirty="0"/>
              <a:t> n</a:t>
            </a:r>
            <a:r>
              <a:rPr lang="sk-SK" sz="2200" dirty="0"/>
              <a:t>á</a:t>
            </a:r>
            <a:r>
              <a:rPr lang="en-US" sz="2200" dirty="0" err="1"/>
              <a:t>jde</a:t>
            </a:r>
            <a:r>
              <a:rPr lang="en-US" sz="2200" dirty="0"/>
              <a:t>, </a:t>
            </a:r>
            <a:r>
              <a:rPr lang="en-US" sz="2200" dirty="0" err="1"/>
              <a:t>vyma</a:t>
            </a:r>
            <a:r>
              <a:rPr lang="sk-SK" sz="2200" dirty="0"/>
              <a:t>ž</a:t>
            </a:r>
            <a:r>
              <a:rPr lang="en-US" sz="2200" dirty="0"/>
              <a:t>e </a:t>
            </a:r>
            <a:r>
              <a:rPr lang="en-US" sz="2200" dirty="0" err="1"/>
              <a:t>sa</a:t>
            </a:r>
            <a:r>
              <a:rPr lang="en-US" sz="2200" dirty="0"/>
              <a:t> s</a:t>
            </a:r>
            <a:r>
              <a:rPr lang="sk-SK" sz="2200" dirty="0"/>
              <a:t>ú</a:t>
            </a:r>
            <a:r>
              <a:rPr lang="en-US" sz="2200" dirty="0" err="1"/>
              <a:t>bor</a:t>
            </a:r>
            <a:r>
              <a:rPr lang="en-US" sz="2200" dirty="0"/>
              <a:t> </a:t>
            </a:r>
            <a:r>
              <a:rPr lang="en-US" sz="2200" dirty="0" err="1"/>
              <a:t>alebo</a:t>
            </a:r>
            <a:r>
              <a:rPr lang="en-US" sz="2200" dirty="0"/>
              <a:t> </a:t>
            </a:r>
            <a:r>
              <a:rPr lang="en-US" sz="2200" dirty="0" err="1"/>
              <a:t>sa</a:t>
            </a:r>
            <a:r>
              <a:rPr lang="en-US" sz="2200" dirty="0"/>
              <a:t> k </a:t>
            </a:r>
            <a:r>
              <a:rPr lang="en-US" sz="2200" dirty="0" err="1"/>
              <a:t>nemu</a:t>
            </a:r>
            <a:r>
              <a:rPr lang="sk-SK" sz="2200" dirty="0"/>
              <a:t> </a:t>
            </a:r>
            <a:r>
              <a:rPr lang="en-US" sz="2200" dirty="0" err="1"/>
              <a:t>zablokuje</a:t>
            </a:r>
            <a:r>
              <a:rPr lang="en-US" sz="2200" dirty="0"/>
              <a:t> pr</a:t>
            </a:r>
            <a:r>
              <a:rPr lang="sk-SK" sz="2200" dirty="0"/>
              <a:t>í</a:t>
            </a:r>
            <a:r>
              <a:rPr lang="en-US" sz="2200" dirty="0" err="1"/>
              <a:t>stup</a:t>
            </a:r>
            <a:r>
              <a:rPr lang="en-US" sz="2200" dirty="0"/>
              <a:t>.  </a:t>
            </a:r>
            <a:endParaRPr lang="sk-SK" sz="2200" dirty="0"/>
          </a:p>
        </p:txBody>
      </p:sp>
      <p:cxnSp>
        <p:nvCxnSpPr>
          <p:cNvPr id="8" name="Rovná spojnica 7">
            <a:extLst>
              <a:ext uri="{FF2B5EF4-FFF2-40B4-BE49-F238E27FC236}">
                <a16:creationId xmlns:a16="http://schemas.microsoft.com/office/drawing/2014/main" id="{C603B8F0-8547-A4F5-5ADA-1D8357C7B450}"/>
              </a:ext>
            </a:extLst>
          </p:cNvPr>
          <p:cNvCxnSpPr>
            <a:cxnSpLocks/>
          </p:cNvCxnSpPr>
          <p:nvPr/>
        </p:nvCxnSpPr>
        <p:spPr>
          <a:xfrm>
            <a:off x="11655706" y="555585"/>
            <a:ext cx="0" cy="861774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5" name="3D model 24" descr="Kodian Drone">
                <a:extLst>
                  <a:ext uri="{FF2B5EF4-FFF2-40B4-BE49-F238E27FC236}">
                    <a16:creationId xmlns:a16="http://schemas.microsoft.com/office/drawing/2014/main" id="{0D9814DF-35F6-43FF-CF86-ECB737CED77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07611192"/>
                  </p:ext>
                </p:extLst>
              </p:nvPr>
            </p:nvGraphicFramePr>
            <p:xfrm>
              <a:off x="4712036" y="19716"/>
              <a:ext cx="1482664" cy="1996267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482664" cy="1996267"/>
                    </a:xfrm>
                    <a:prstGeom prst="rect">
                      <a:avLst/>
                    </a:prstGeom>
                  </am3d:spPr>
                  <am3d:camera>
                    <am3d:pos x="0" y="0" z="7236557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473235" d="1000000"/>
                    <am3d:preTrans dx="-269362" dy="-16057547" dz="-2188485"/>
                    <am3d:scale>
                      <am3d:sx n="1000000" d="1000000"/>
                      <am3d:sy n="1000000" d="1000000"/>
                      <am3d:sz n="1000000" d="1000000"/>
                    </am3d:scale>
                    <am3d:rot ax="-420181" ay="2030307" az="-234801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69399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5" name="3D model 24" descr="Kodian Drone">
                <a:extLst>
                  <a:ext uri="{FF2B5EF4-FFF2-40B4-BE49-F238E27FC236}">
                    <a16:creationId xmlns:a16="http://schemas.microsoft.com/office/drawing/2014/main" id="{0D9814DF-35F6-43FF-CF86-ECB737CED77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712036" y="19716"/>
                <a:ext cx="1482664" cy="199626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334378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ál 9">
            <a:extLst>
              <a:ext uri="{FF2B5EF4-FFF2-40B4-BE49-F238E27FC236}">
                <a16:creationId xmlns:a16="http://schemas.microsoft.com/office/drawing/2014/main" id="{19A7513C-F434-358E-0946-4666D0E4E743}"/>
              </a:ext>
            </a:extLst>
          </p:cNvPr>
          <p:cNvSpPr/>
          <p:nvPr/>
        </p:nvSpPr>
        <p:spPr>
          <a:xfrm>
            <a:off x="-1077685" y="4867453"/>
            <a:ext cx="3657600" cy="3657600"/>
          </a:xfrm>
          <a:prstGeom prst="ellipse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2" name="BlokTextu 1">
            <a:extLst>
              <a:ext uri="{FF2B5EF4-FFF2-40B4-BE49-F238E27FC236}">
                <a16:creationId xmlns:a16="http://schemas.microsoft.com/office/drawing/2014/main" id="{296BA8AC-A009-E121-6B71-93BB694CDBDE}"/>
              </a:ext>
            </a:extLst>
          </p:cNvPr>
          <p:cNvSpPr txBox="1"/>
          <p:nvPr/>
        </p:nvSpPr>
        <p:spPr>
          <a:xfrm>
            <a:off x="578500" y="401215"/>
            <a:ext cx="400283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dirty="0"/>
              <a:t>D</a:t>
            </a:r>
            <a:r>
              <a:rPr lang="sk-SK" sz="5000" dirty="0"/>
              <a:t>ô</a:t>
            </a:r>
            <a:r>
              <a:rPr lang="en-US" sz="5000" dirty="0" err="1"/>
              <a:t>vod</a:t>
            </a:r>
            <a:r>
              <a:rPr lang="en-US" sz="5000" dirty="0"/>
              <a:t> </a:t>
            </a:r>
            <a:r>
              <a:rPr lang="en-US" sz="5000" dirty="0" err="1"/>
              <a:t>nutnosti</a:t>
            </a:r>
            <a:r>
              <a:rPr lang="en-US" sz="5000" dirty="0"/>
              <a:t> </a:t>
            </a:r>
            <a:r>
              <a:rPr lang="en-US" sz="5000" dirty="0" err="1"/>
              <a:t>antiv</a:t>
            </a:r>
            <a:r>
              <a:rPr lang="sk-SK" sz="5000" dirty="0"/>
              <a:t>í</a:t>
            </a:r>
            <a:r>
              <a:rPr lang="en-US" sz="5000" dirty="0" err="1"/>
              <a:t>rusu</a:t>
            </a:r>
            <a:endParaRPr lang="sk-SK" sz="5000" dirty="0"/>
          </a:p>
        </p:txBody>
      </p:sp>
      <p:sp>
        <p:nvSpPr>
          <p:cNvPr id="3" name="BlokTextu 2">
            <a:extLst>
              <a:ext uri="{FF2B5EF4-FFF2-40B4-BE49-F238E27FC236}">
                <a16:creationId xmlns:a16="http://schemas.microsoft.com/office/drawing/2014/main" id="{28538775-A006-F4A2-1665-547021ADF9C8}"/>
              </a:ext>
            </a:extLst>
          </p:cNvPr>
          <p:cNvSpPr txBox="1"/>
          <p:nvPr/>
        </p:nvSpPr>
        <p:spPr>
          <a:xfrm>
            <a:off x="531845" y="2556588"/>
            <a:ext cx="430141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Informácie majú v dnešnom svete obrovskú hodnotu. To si uvedomujú aj útočníci a zneužívajú preto mnohé technické aj psychologické nástroje, aby sa k nim dostali a mohli ich výhodne predať, prípadne využiť na vlastné obohatenie. </a:t>
            </a:r>
          </a:p>
          <a:p>
            <a:endParaRPr lang="sk-SK" sz="180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sk-SK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Technickejšie zdatnejší útočníci, ktorých cieľom je zarobiť na obeti alebo jej dátach, píšu vlastný škodlivý kód a neustále sa ho snažia vylepšovať.</a:t>
            </a:r>
            <a:endParaRPr lang="sk-SK" dirty="0"/>
          </a:p>
        </p:txBody>
      </p:sp>
      <p:sp>
        <p:nvSpPr>
          <p:cNvPr id="4" name="Ovál 3">
            <a:extLst>
              <a:ext uri="{FF2B5EF4-FFF2-40B4-BE49-F238E27FC236}">
                <a16:creationId xmlns:a16="http://schemas.microsoft.com/office/drawing/2014/main" id="{8DBC682A-3DB2-4FF6-D04E-F47FA8DEFE6D}"/>
              </a:ext>
            </a:extLst>
          </p:cNvPr>
          <p:cNvSpPr/>
          <p:nvPr/>
        </p:nvSpPr>
        <p:spPr>
          <a:xfrm>
            <a:off x="6309360" y="990600"/>
            <a:ext cx="7315200" cy="7315200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pic>
        <p:nvPicPr>
          <p:cNvPr id="9" name="Obrázok 8" descr="How COVID-19 is similar to the viruses trying to infect your computer |  Today at Elon | Elon University">
            <a:extLst>
              <a:ext uri="{FF2B5EF4-FFF2-40B4-BE49-F238E27FC236}">
                <a16:creationId xmlns:a16="http://schemas.microsoft.com/office/drawing/2014/main" id="{454E1A60-4082-067C-90AB-562DCCFEEF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33" t="9545" r="16167"/>
          <a:stretch>
            <a:fillRect/>
          </a:stretch>
        </p:blipFill>
        <p:spPr bwMode="auto">
          <a:xfrm>
            <a:off x="6908964" y="654627"/>
            <a:ext cx="6400800" cy="6203373"/>
          </a:xfrm>
          <a:custGeom>
            <a:avLst/>
            <a:gdLst>
              <a:gd name="connsiteX0" fmla="*/ 3200400 w 6400800"/>
              <a:gd name="connsiteY0" fmla="*/ 0 h 6203373"/>
              <a:gd name="connsiteX1" fmla="*/ 6400800 w 6400800"/>
              <a:gd name="connsiteY1" fmla="*/ 3200400 h 6203373"/>
              <a:gd name="connsiteX2" fmla="*/ 4446140 w 6400800"/>
              <a:gd name="connsiteY2" fmla="*/ 6149297 h 6203373"/>
              <a:gd name="connsiteX3" fmla="*/ 4298393 w 6400800"/>
              <a:gd name="connsiteY3" fmla="*/ 6203373 h 6203373"/>
              <a:gd name="connsiteX4" fmla="*/ 2102408 w 6400800"/>
              <a:gd name="connsiteY4" fmla="*/ 6203373 h 6203373"/>
              <a:gd name="connsiteX5" fmla="*/ 1954660 w 6400800"/>
              <a:gd name="connsiteY5" fmla="*/ 6149297 h 6203373"/>
              <a:gd name="connsiteX6" fmla="*/ 0 w 6400800"/>
              <a:gd name="connsiteY6" fmla="*/ 3200400 h 6203373"/>
              <a:gd name="connsiteX7" fmla="*/ 3200400 w 6400800"/>
              <a:gd name="connsiteY7" fmla="*/ 0 h 62033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00800" h="6203373">
                <a:moveTo>
                  <a:pt x="3200400" y="0"/>
                </a:moveTo>
                <a:cubicBezTo>
                  <a:pt x="4967932" y="0"/>
                  <a:pt x="6400800" y="1432868"/>
                  <a:pt x="6400800" y="3200400"/>
                </a:cubicBezTo>
                <a:cubicBezTo>
                  <a:pt x="6400800" y="4526049"/>
                  <a:pt x="5594812" y="5663450"/>
                  <a:pt x="4446140" y="6149297"/>
                </a:cubicBezTo>
                <a:lnTo>
                  <a:pt x="4298393" y="6203373"/>
                </a:lnTo>
                <a:lnTo>
                  <a:pt x="2102408" y="6203373"/>
                </a:lnTo>
                <a:lnTo>
                  <a:pt x="1954660" y="6149297"/>
                </a:lnTo>
                <a:cubicBezTo>
                  <a:pt x="805989" y="5663450"/>
                  <a:pt x="0" y="4526049"/>
                  <a:pt x="0" y="3200400"/>
                </a:cubicBezTo>
                <a:cubicBezTo>
                  <a:pt x="0" y="1432868"/>
                  <a:pt x="1432868" y="0"/>
                  <a:pt x="3200400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1" name="3D model 10" descr="Stack of money">
                <a:extLst>
                  <a:ext uri="{FF2B5EF4-FFF2-40B4-BE49-F238E27FC236}">
                    <a16:creationId xmlns:a16="http://schemas.microsoft.com/office/drawing/2014/main" id="{8F0D097A-5D4C-0814-BEB0-D203390A2B8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745266465"/>
                  </p:ext>
                </p:extLst>
              </p:nvPr>
            </p:nvGraphicFramePr>
            <p:xfrm>
              <a:off x="5367018" y="-151267"/>
              <a:ext cx="2669548" cy="1980067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2669548" cy="1980067"/>
                    </a:xfrm>
                    <a:prstGeom prst="rect">
                      <a:avLst/>
                    </a:prstGeom>
                  </am3d:spPr>
                  <am3d:camera>
                    <am3d:pos x="0" y="0" z="51325734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98134" d="1000000"/>
                    <am3d:preTrans dx="-5049" dy="-1991224" dz="209463"/>
                    <am3d:scale>
                      <am3d:sx n="1000000" d="1000000"/>
                      <am3d:sy n="1000000" d="1000000"/>
                      <am3d:sz n="1000000" d="1000000"/>
                    </am3d:scale>
                    <am3d:rot ax="4702144" ay="1443814" az="3793022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79264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1" name="3D model 10" descr="Stack of money">
                <a:extLst>
                  <a:ext uri="{FF2B5EF4-FFF2-40B4-BE49-F238E27FC236}">
                    <a16:creationId xmlns:a16="http://schemas.microsoft.com/office/drawing/2014/main" id="{8F0D097A-5D4C-0814-BEB0-D203390A2B8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367018" y="-151267"/>
                <a:ext cx="2669548" cy="198006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8006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ál 6">
            <a:extLst>
              <a:ext uri="{FF2B5EF4-FFF2-40B4-BE49-F238E27FC236}">
                <a16:creationId xmlns:a16="http://schemas.microsoft.com/office/drawing/2014/main" id="{A15EFFF2-215A-B243-D82E-F7EF1F8E7E63}"/>
              </a:ext>
            </a:extLst>
          </p:cNvPr>
          <p:cNvSpPr/>
          <p:nvPr/>
        </p:nvSpPr>
        <p:spPr>
          <a:xfrm>
            <a:off x="1057707" y="3886200"/>
            <a:ext cx="10076584" cy="933179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 sz="2800" b="1" dirty="0">
              <a:solidFill>
                <a:schemeClr val="bg1"/>
              </a:solidFill>
            </a:endParaRPr>
          </a:p>
        </p:txBody>
      </p:sp>
      <p:sp>
        <p:nvSpPr>
          <p:cNvPr id="2" name="BlokTextu 1">
            <a:extLst>
              <a:ext uri="{FF2B5EF4-FFF2-40B4-BE49-F238E27FC236}">
                <a16:creationId xmlns:a16="http://schemas.microsoft.com/office/drawing/2014/main" id="{832B42B4-1CBF-307E-1793-500686C8451A}"/>
              </a:ext>
            </a:extLst>
          </p:cNvPr>
          <p:cNvSpPr txBox="1"/>
          <p:nvPr/>
        </p:nvSpPr>
        <p:spPr>
          <a:xfrm>
            <a:off x="1777481" y="144710"/>
            <a:ext cx="863703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k-SK" sz="5000" dirty="0"/>
              <a:t>Antivírusový softvér na iné platformy</a:t>
            </a:r>
          </a:p>
        </p:txBody>
      </p:sp>
      <p:sp>
        <p:nvSpPr>
          <p:cNvPr id="3" name="Ovál 2">
            <a:extLst>
              <a:ext uri="{FF2B5EF4-FFF2-40B4-BE49-F238E27FC236}">
                <a16:creationId xmlns:a16="http://schemas.microsoft.com/office/drawing/2014/main" id="{ED262243-50D5-4BCB-C307-4B6A2361C1F1}"/>
              </a:ext>
            </a:extLst>
          </p:cNvPr>
          <p:cNvSpPr/>
          <p:nvPr/>
        </p:nvSpPr>
        <p:spPr>
          <a:xfrm>
            <a:off x="2589935" y="1775926"/>
            <a:ext cx="2286000" cy="228600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Ma</a:t>
            </a:r>
            <a:r>
              <a:rPr lang="sk-SK" sz="2800" b="1" dirty="0" err="1">
                <a:solidFill>
                  <a:schemeClr val="bg1"/>
                </a:solidFill>
              </a:rPr>
              <a:t>cOS</a:t>
            </a:r>
            <a:endParaRPr lang="sk-SK" sz="2800" b="1" dirty="0">
              <a:solidFill>
                <a:schemeClr val="bg1"/>
              </a:solidFill>
            </a:endParaRPr>
          </a:p>
        </p:txBody>
      </p:sp>
      <p:sp>
        <p:nvSpPr>
          <p:cNvPr id="4" name="Ovál 3">
            <a:extLst>
              <a:ext uri="{FF2B5EF4-FFF2-40B4-BE49-F238E27FC236}">
                <a16:creationId xmlns:a16="http://schemas.microsoft.com/office/drawing/2014/main" id="{322CC82D-D6D8-87EE-0E8B-7C79E8EEF00F}"/>
              </a:ext>
            </a:extLst>
          </p:cNvPr>
          <p:cNvSpPr/>
          <p:nvPr/>
        </p:nvSpPr>
        <p:spPr>
          <a:xfrm>
            <a:off x="7316066" y="1775926"/>
            <a:ext cx="2286000" cy="228600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sz="2800" b="1" dirty="0">
                <a:solidFill>
                  <a:schemeClr val="bg1"/>
                </a:solidFill>
              </a:rPr>
              <a:t>Android</a:t>
            </a:r>
          </a:p>
        </p:txBody>
      </p:sp>
      <p:sp>
        <p:nvSpPr>
          <p:cNvPr id="5" name="BlokTextu 4">
            <a:extLst>
              <a:ext uri="{FF2B5EF4-FFF2-40B4-BE49-F238E27FC236}">
                <a16:creationId xmlns:a16="http://schemas.microsoft.com/office/drawing/2014/main" id="{B10B9528-3ECC-AA79-8DB1-DC8805109577}"/>
              </a:ext>
            </a:extLst>
          </p:cNvPr>
          <p:cNvSpPr txBox="1"/>
          <p:nvPr/>
        </p:nvSpPr>
        <p:spPr>
          <a:xfrm>
            <a:off x="1880808" y="4357396"/>
            <a:ext cx="3704253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sk-SK" dirty="0">
                <a:latin typeface="Tw Cen MT (Text)"/>
                <a:ea typeface="Calibri" panose="020F0502020204030204" pitchFamily="34" charset="0"/>
                <a:cs typeface="Times New Roman" panose="02020603050405020304" pitchFamily="18" charset="0"/>
              </a:rPr>
              <a:t>V</a:t>
            </a:r>
            <a:r>
              <a:rPr lang="en-US" sz="1800" dirty="0" err="1">
                <a:effectLst/>
                <a:latin typeface="Tw Cen MT (Text)"/>
                <a:ea typeface="Calibri" panose="020F0502020204030204" pitchFamily="34" charset="0"/>
                <a:cs typeface="Times New Roman" panose="02020603050405020304" pitchFamily="18" charset="0"/>
              </a:rPr>
              <a:t>írusy</a:t>
            </a:r>
            <a:r>
              <a:rPr lang="en-US" sz="1800" dirty="0">
                <a:effectLst/>
                <a:latin typeface="Tw Cen MT (Text)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sk-SK" sz="1800" dirty="0">
                <a:effectLst/>
                <a:latin typeface="Tw Cen MT (Text)"/>
                <a:ea typeface="Calibri" panose="020F0502020204030204" pitchFamily="34" charset="0"/>
                <a:cs typeface="Times New Roman" panose="02020603050405020304" pitchFamily="18" charset="0"/>
              </a:rPr>
              <a:t>na </a:t>
            </a:r>
            <a:r>
              <a:rPr lang="en-US" sz="1800" dirty="0">
                <a:effectLst/>
                <a:latin typeface="Tw Cen MT (Text)"/>
                <a:ea typeface="Calibri" panose="020F0502020204030204" pitchFamily="34" charset="0"/>
                <a:cs typeface="Times New Roman" panose="02020603050405020304" pitchFamily="18" charset="0"/>
              </a:rPr>
              <a:t>Apple macOS </a:t>
            </a:r>
            <a:r>
              <a:rPr lang="en-US" sz="1800" dirty="0" err="1">
                <a:effectLst/>
                <a:latin typeface="Tw Cen MT (Text)"/>
                <a:ea typeface="Calibri" panose="020F0502020204030204" pitchFamily="34" charset="0"/>
                <a:cs typeface="Times New Roman" panose="02020603050405020304" pitchFamily="18" charset="0"/>
              </a:rPr>
              <a:t>existujú</a:t>
            </a:r>
            <a:r>
              <a:rPr lang="en-US" sz="1800" dirty="0">
                <a:effectLst/>
                <a:latin typeface="Tw Cen MT (Text)"/>
                <a:ea typeface="Calibri" panose="020F0502020204030204" pitchFamily="34" charset="0"/>
                <a:cs typeface="Times New Roman" panose="02020603050405020304" pitchFamily="18" charset="0"/>
              </a:rPr>
              <a:t>,</a:t>
            </a:r>
            <a:r>
              <a:rPr lang="sk-SK" sz="1800" dirty="0">
                <a:effectLst/>
                <a:latin typeface="Tw Cen MT (Text)"/>
                <a:ea typeface="Calibri" panose="020F0502020204030204" pitchFamily="34" charset="0"/>
                <a:cs typeface="Times New Roman" panose="02020603050405020304" pitchFamily="18" charset="0"/>
              </a:rPr>
              <a:t>ale</a:t>
            </a:r>
            <a:r>
              <a:rPr lang="en-US" sz="1800" dirty="0">
                <a:effectLst/>
                <a:latin typeface="Tw Cen MT (Text)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w Cen MT (Text)"/>
                <a:ea typeface="Calibri" panose="020F0502020204030204" pitchFamily="34" charset="0"/>
                <a:cs typeface="Times New Roman" panose="02020603050405020304" pitchFamily="18" charset="0"/>
              </a:rPr>
              <a:t>sú</a:t>
            </a:r>
            <a:r>
              <a:rPr lang="en-US" sz="1800" dirty="0">
                <a:effectLst/>
                <a:latin typeface="Tw Cen MT (Text)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w Cen MT (Text)"/>
                <a:ea typeface="Calibri" panose="020F0502020204030204" pitchFamily="34" charset="0"/>
                <a:cs typeface="Times New Roman" panose="02020603050405020304" pitchFamily="18" charset="0"/>
              </a:rPr>
              <a:t>menej</a:t>
            </a:r>
            <a:r>
              <a:rPr lang="en-US" sz="1800" dirty="0">
                <a:effectLst/>
                <a:latin typeface="Tw Cen MT (Text)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w Cen MT (Text)"/>
                <a:ea typeface="Calibri" panose="020F0502020204030204" pitchFamily="34" charset="0"/>
                <a:cs typeface="Times New Roman" panose="02020603050405020304" pitchFamily="18" charset="0"/>
              </a:rPr>
              <a:t>bežné</a:t>
            </a:r>
            <a:r>
              <a:rPr lang="en-US" sz="1800" dirty="0">
                <a:effectLst/>
                <a:latin typeface="Tw Cen MT (Text)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w Cen MT (Text)"/>
                <a:ea typeface="Calibri" panose="020F0502020204030204" pitchFamily="34" charset="0"/>
                <a:cs typeface="Times New Roman" panose="02020603050405020304" pitchFamily="18" charset="0"/>
              </a:rPr>
              <a:t>ako</a:t>
            </a:r>
            <a:r>
              <a:rPr lang="en-US" sz="1800" dirty="0">
                <a:effectLst/>
                <a:latin typeface="Tw Cen MT (Text)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w Cen MT (Text)"/>
                <a:ea typeface="Calibri" panose="020F0502020204030204" pitchFamily="34" charset="0"/>
                <a:cs typeface="Times New Roman" panose="02020603050405020304" pitchFamily="18" charset="0"/>
              </a:rPr>
              <a:t>vírusy</a:t>
            </a:r>
            <a:r>
              <a:rPr lang="en-US" sz="1800" dirty="0">
                <a:effectLst/>
                <a:latin typeface="Tw Cen MT (Text)"/>
                <a:ea typeface="Calibri" panose="020F0502020204030204" pitchFamily="34" charset="0"/>
                <a:cs typeface="Times New Roman" panose="02020603050405020304" pitchFamily="18" charset="0"/>
              </a:rPr>
              <a:t> Windows, </a:t>
            </a:r>
            <a:r>
              <a:rPr lang="en-US" sz="1800" dirty="0" err="1">
                <a:effectLst/>
                <a:latin typeface="Tw Cen MT (Text)"/>
                <a:ea typeface="Calibri" panose="020F0502020204030204" pitchFamily="34" charset="0"/>
                <a:cs typeface="Times New Roman" panose="02020603050405020304" pitchFamily="18" charset="0"/>
              </a:rPr>
              <a:t>takže</a:t>
            </a:r>
            <a:r>
              <a:rPr lang="en-US" sz="1800" dirty="0">
                <a:effectLst/>
                <a:latin typeface="Tw Cen MT (Text)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w Cen MT (Text)"/>
                <a:ea typeface="Calibri" panose="020F0502020204030204" pitchFamily="34" charset="0"/>
                <a:cs typeface="Times New Roman" panose="02020603050405020304" pitchFamily="18" charset="0"/>
              </a:rPr>
              <a:t>antivírusové</a:t>
            </a:r>
            <a:r>
              <a:rPr lang="en-US" sz="1800" dirty="0">
                <a:effectLst/>
                <a:latin typeface="Tw Cen MT (Text)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w Cen MT (Text)"/>
                <a:ea typeface="Calibri" panose="020F0502020204030204" pitchFamily="34" charset="0"/>
                <a:cs typeface="Times New Roman" panose="02020603050405020304" pitchFamily="18" charset="0"/>
              </a:rPr>
              <a:t>produkty</a:t>
            </a:r>
            <a:r>
              <a:rPr lang="en-US" sz="1800" dirty="0">
                <a:effectLst/>
                <a:latin typeface="Tw Cen MT (Text)"/>
                <a:ea typeface="Calibri" panose="020F0502020204030204" pitchFamily="34" charset="0"/>
                <a:cs typeface="Times New Roman" panose="02020603050405020304" pitchFamily="18" charset="0"/>
              </a:rPr>
              <a:t> pre </a:t>
            </a:r>
            <a:r>
              <a:rPr lang="en-US" sz="1800" dirty="0" err="1">
                <a:effectLst/>
                <a:latin typeface="Tw Cen MT (Text)"/>
                <a:ea typeface="Calibri" panose="020F0502020204030204" pitchFamily="34" charset="0"/>
                <a:cs typeface="Times New Roman" panose="02020603050405020304" pitchFamily="18" charset="0"/>
              </a:rPr>
              <a:t>zariadenia</a:t>
            </a:r>
            <a:r>
              <a:rPr lang="en-US" sz="1800" dirty="0">
                <a:effectLst/>
                <a:latin typeface="Tw Cen MT (Text)"/>
                <a:ea typeface="Calibri" panose="020F0502020204030204" pitchFamily="34" charset="0"/>
                <a:cs typeface="Times New Roman" panose="02020603050405020304" pitchFamily="18" charset="0"/>
              </a:rPr>
              <a:t> s </a:t>
            </a:r>
            <a:r>
              <a:rPr lang="en-US" sz="1800" dirty="0" err="1">
                <a:effectLst/>
                <a:latin typeface="Tw Cen MT (Text)"/>
                <a:ea typeface="Calibri" panose="020F0502020204030204" pitchFamily="34" charset="0"/>
                <a:cs typeface="Times New Roman" panose="02020603050405020304" pitchFamily="18" charset="0"/>
              </a:rPr>
              <a:t>operačným</a:t>
            </a:r>
            <a:r>
              <a:rPr lang="en-US" sz="1800" dirty="0">
                <a:effectLst/>
                <a:latin typeface="Tw Cen MT (Text)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w Cen MT (Text)"/>
                <a:ea typeface="Calibri" panose="020F0502020204030204" pitchFamily="34" charset="0"/>
                <a:cs typeface="Times New Roman" panose="02020603050405020304" pitchFamily="18" charset="0"/>
              </a:rPr>
              <a:t>systémom</a:t>
            </a:r>
            <a:r>
              <a:rPr lang="en-US" sz="1800" dirty="0">
                <a:effectLst/>
                <a:latin typeface="Tw Cen MT (Text)"/>
                <a:ea typeface="Calibri" panose="020F0502020204030204" pitchFamily="34" charset="0"/>
                <a:cs typeface="Times New Roman" panose="02020603050405020304" pitchFamily="18" charset="0"/>
              </a:rPr>
              <a:t> Mac </a:t>
            </a:r>
            <a:r>
              <a:rPr lang="en-US" sz="1800" dirty="0" err="1">
                <a:effectLst/>
                <a:latin typeface="Tw Cen MT (Text)"/>
                <a:ea typeface="Calibri" panose="020F0502020204030204" pitchFamily="34" charset="0"/>
                <a:cs typeface="Times New Roman" panose="02020603050405020304" pitchFamily="18" charset="0"/>
              </a:rPr>
              <a:t>sú</a:t>
            </a:r>
            <a:r>
              <a:rPr lang="en-US" sz="1800" dirty="0">
                <a:effectLst/>
                <a:latin typeface="Tw Cen MT (Text)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w Cen MT (Text)"/>
                <a:ea typeface="Calibri" panose="020F0502020204030204" pitchFamily="34" charset="0"/>
                <a:cs typeface="Times New Roman" panose="02020603050405020304" pitchFamily="18" charset="0"/>
              </a:rPr>
              <a:t>menej</a:t>
            </a:r>
            <a:r>
              <a:rPr lang="en-US" sz="1800" dirty="0">
                <a:effectLst/>
                <a:latin typeface="Tw Cen MT (Text)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w Cen MT (Text)"/>
                <a:ea typeface="Calibri" panose="020F0502020204030204" pitchFamily="34" charset="0"/>
                <a:cs typeface="Times New Roman" panose="02020603050405020304" pitchFamily="18" charset="0"/>
              </a:rPr>
              <a:t>štandardizované</a:t>
            </a:r>
            <a:r>
              <a:rPr lang="en-US" sz="1800" dirty="0">
                <a:effectLst/>
                <a:latin typeface="Tw Cen MT (Text)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latin typeface="Tw Cen MT (Text)"/>
                <a:ea typeface="Calibri" panose="020F0502020204030204" pitchFamily="34" charset="0"/>
                <a:cs typeface="Times New Roman" panose="02020603050405020304" pitchFamily="18" charset="0"/>
              </a:rPr>
              <a:t>ako</a:t>
            </a:r>
            <a:r>
              <a:rPr lang="en-US" sz="1800" dirty="0">
                <a:effectLst/>
                <a:latin typeface="Tw Cen MT (Text)"/>
                <a:ea typeface="Calibri" panose="020F0502020204030204" pitchFamily="34" charset="0"/>
                <a:cs typeface="Times New Roman" panose="02020603050405020304" pitchFamily="18" charset="0"/>
              </a:rPr>
              <a:t> tie pre Windows</a:t>
            </a:r>
            <a:endParaRPr lang="sk-SK" dirty="0">
              <a:latin typeface="Tw Cen MT (Text)"/>
            </a:endParaRPr>
          </a:p>
        </p:txBody>
      </p:sp>
      <p:sp>
        <p:nvSpPr>
          <p:cNvPr id="6" name="BlokTextu 5">
            <a:extLst>
              <a:ext uri="{FF2B5EF4-FFF2-40B4-BE49-F238E27FC236}">
                <a16:creationId xmlns:a16="http://schemas.microsoft.com/office/drawing/2014/main" id="{38644256-34A9-5CC0-BAF6-A64C4DF67C2E}"/>
              </a:ext>
            </a:extLst>
          </p:cNvPr>
          <p:cNvSpPr txBox="1"/>
          <p:nvPr/>
        </p:nvSpPr>
        <p:spPr>
          <a:xfrm>
            <a:off x="6784654" y="4357396"/>
            <a:ext cx="334882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Android je </a:t>
            </a:r>
            <a:r>
              <a:rPr lang="en-US" sz="18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celosvetovo</a:t>
            </a:r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najpopulárnejší</a:t>
            </a:r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mobilný</a:t>
            </a:r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operačný</a:t>
            </a:r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systém</a:t>
            </a:r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a je </a:t>
            </a:r>
            <a:r>
              <a:rPr lang="en-US" sz="18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nainštalovaný</a:t>
            </a:r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na</a:t>
            </a:r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viacerých</a:t>
            </a:r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mobilných</a:t>
            </a:r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zariadeniach</a:t>
            </a:r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ako</a:t>
            </a:r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ktorýkoľvek</a:t>
            </a:r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iný</a:t>
            </a:r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operačný</a:t>
            </a:r>
            <a:r>
              <a:rPr lang="en-US" sz="1800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systém</a:t>
            </a:r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31903593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ál 7">
            <a:extLst>
              <a:ext uri="{FF2B5EF4-FFF2-40B4-BE49-F238E27FC236}">
                <a16:creationId xmlns:a16="http://schemas.microsoft.com/office/drawing/2014/main" id="{6F6E86AE-D0EE-4E5F-7372-47A12FB7E91A}"/>
              </a:ext>
            </a:extLst>
          </p:cNvPr>
          <p:cNvSpPr/>
          <p:nvPr/>
        </p:nvSpPr>
        <p:spPr>
          <a:xfrm>
            <a:off x="9621982" y="4681175"/>
            <a:ext cx="3657600" cy="36576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2" name="BlokTextu 1">
            <a:extLst>
              <a:ext uri="{FF2B5EF4-FFF2-40B4-BE49-F238E27FC236}">
                <a16:creationId xmlns:a16="http://schemas.microsoft.com/office/drawing/2014/main" id="{C0B1F157-3F38-699E-1D78-2FDC9AA3E00C}"/>
              </a:ext>
            </a:extLst>
          </p:cNvPr>
          <p:cNvSpPr txBox="1"/>
          <p:nvPr/>
        </p:nvSpPr>
        <p:spPr>
          <a:xfrm>
            <a:off x="8988349" y="516365"/>
            <a:ext cx="2462433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5000" dirty="0"/>
              <a:t>Ochrana</a:t>
            </a:r>
          </a:p>
        </p:txBody>
      </p:sp>
      <p:sp>
        <p:nvSpPr>
          <p:cNvPr id="3" name="BlokTextu 2">
            <a:extLst>
              <a:ext uri="{FF2B5EF4-FFF2-40B4-BE49-F238E27FC236}">
                <a16:creationId xmlns:a16="http://schemas.microsoft.com/office/drawing/2014/main" id="{79CCA5DE-957C-E28D-E786-B50A88F5023A}"/>
              </a:ext>
            </a:extLst>
          </p:cNvPr>
          <p:cNvSpPr txBox="1"/>
          <p:nvPr/>
        </p:nvSpPr>
        <p:spPr>
          <a:xfrm>
            <a:off x="7720445" y="2140526"/>
            <a:ext cx="418753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1800" dirty="0">
                <a:effectLst/>
                <a:latin typeface="Tw Cen MT (Text)"/>
                <a:ea typeface="Calibri" panose="020F0502020204030204" pitchFamily="34" charset="0"/>
                <a:cs typeface="Times New Roman" panose="02020603050405020304" pitchFamily="18" charset="0"/>
              </a:rPr>
              <a:t>Prvým krokom je udržiavať softvér vždy v aktuálnom stave, a to vrátane operačného systému a všetkých aplikácií. Prostredníctvom aktualizácií sa zvyknú do produktu pridávať funkcie, vylepšenia a opravy chýb</a:t>
            </a:r>
          </a:p>
          <a:p>
            <a:endParaRPr lang="sk-SK" dirty="0">
              <a:latin typeface="Tw Cen MT (Text)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sk-SK" sz="1800" dirty="0">
                <a:effectLst/>
                <a:latin typeface="Tw Cen MT (Text)"/>
                <a:ea typeface="Calibri" panose="020F0502020204030204" pitchFamily="34" charset="0"/>
                <a:cs typeface="Times New Roman" panose="02020603050405020304" pitchFamily="18" charset="0"/>
              </a:rPr>
              <a:t>Ani týmto spôsobom si však nezabezpečíte ochranu pred všetkými exitujúcimi hrozbami. </a:t>
            </a:r>
          </a:p>
          <a:p>
            <a:endParaRPr lang="sk-SK" dirty="0">
              <a:latin typeface="Tw Cen MT (Text)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sk-SK" sz="1800" dirty="0">
                <a:effectLst/>
                <a:latin typeface="Tw Cen MT (Text)"/>
                <a:ea typeface="Calibri" panose="020F0502020204030204" pitchFamily="34" charset="0"/>
                <a:cs typeface="Times New Roman" panose="02020603050405020304" pitchFamily="18" charset="0"/>
              </a:rPr>
              <a:t>Práve preto by ste mali mať nainštalované spoľahlivé a aktualizované bezpečnostné riešenie, ktoré je schopné zastaviť potenciálne pokusy o útok.</a:t>
            </a:r>
            <a:endParaRPr lang="sk-SK" dirty="0">
              <a:latin typeface="Tw Cen MT (Text)"/>
            </a:endParaRPr>
          </a:p>
        </p:txBody>
      </p:sp>
      <p:sp>
        <p:nvSpPr>
          <p:cNvPr id="4" name="Ovál 3">
            <a:extLst>
              <a:ext uri="{FF2B5EF4-FFF2-40B4-BE49-F238E27FC236}">
                <a16:creationId xmlns:a16="http://schemas.microsoft.com/office/drawing/2014/main" id="{CD3E3448-CE01-67BD-D9FB-928613E8F7D1}"/>
              </a:ext>
            </a:extLst>
          </p:cNvPr>
          <p:cNvSpPr/>
          <p:nvPr/>
        </p:nvSpPr>
        <p:spPr>
          <a:xfrm>
            <a:off x="-1472370" y="516365"/>
            <a:ext cx="7315200" cy="73152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pic>
        <p:nvPicPr>
          <p:cNvPr id="6" name="Obrázok 5" descr="Gradient antivirus logo vector technology icon design | premium image by  rawpixel.com / Kappy Kappy | Vector technology, Technology icon, Icon design">
            <a:extLst>
              <a:ext uri="{FF2B5EF4-FFF2-40B4-BE49-F238E27FC236}">
                <a16:creationId xmlns:a16="http://schemas.microsoft.com/office/drawing/2014/main" id="{5704CBC3-BF0C-4798-AA72-836C8C5896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573" b="6667"/>
          <a:stretch>
            <a:fillRect/>
          </a:stretch>
        </p:blipFill>
        <p:spPr bwMode="auto">
          <a:xfrm>
            <a:off x="-1310761" y="973565"/>
            <a:ext cx="6270045" cy="6400800"/>
          </a:xfrm>
          <a:custGeom>
            <a:avLst/>
            <a:gdLst>
              <a:gd name="connsiteX0" fmla="*/ 3069645 w 6270045"/>
              <a:gd name="connsiteY0" fmla="*/ 0 h 6400800"/>
              <a:gd name="connsiteX1" fmla="*/ 6270045 w 6270045"/>
              <a:gd name="connsiteY1" fmla="*/ 3200400 h 6400800"/>
              <a:gd name="connsiteX2" fmla="*/ 3069645 w 6270045"/>
              <a:gd name="connsiteY2" fmla="*/ 6400800 h 6400800"/>
              <a:gd name="connsiteX3" fmla="*/ 13129 w 6270045"/>
              <a:gd name="connsiteY3" fmla="*/ 4152101 h 6400800"/>
              <a:gd name="connsiteX4" fmla="*/ 0 w 6270045"/>
              <a:gd name="connsiteY4" fmla="*/ 4101042 h 6400800"/>
              <a:gd name="connsiteX5" fmla="*/ 0 w 6270045"/>
              <a:gd name="connsiteY5" fmla="*/ 2299758 h 6400800"/>
              <a:gd name="connsiteX6" fmla="*/ 13129 w 6270045"/>
              <a:gd name="connsiteY6" fmla="*/ 2248699 h 6400800"/>
              <a:gd name="connsiteX7" fmla="*/ 3069645 w 6270045"/>
              <a:gd name="connsiteY7" fmla="*/ 0 h 640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270045" h="6400800">
                <a:moveTo>
                  <a:pt x="3069645" y="0"/>
                </a:moveTo>
                <a:cubicBezTo>
                  <a:pt x="4837177" y="0"/>
                  <a:pt x="6270045" y="1432868"/>
                  <a:pt x="6270045" y="3200400"/>
                </a:cubicBezTo>
                <a:cubicBezTo>
                  <a:pt x="6270045" y="4967932"/>
                  <a:pt x="4837177" y="6400800"/>
                  <a:pt x="3069645" y="6400800"/>
                </a:cubicBezTo>
                <a:cubicBezTo>
                  <a:pt x="1633526" y="6400800"/>
                  <a:pt x="418336" y="5454883"/>
                  <a:pt x="13129" y="4152101"/>
                </a:cubicBezTo>
                <a:lnTo>
                  <a:pt x="0" y="4101042"/>
                </a:lnTo>
                <a:lnTo>
                  <a:pt x="0" y="2299758"/>
                </a:lnTo>
                <a:lnTo>
                  <a:pt x="13129" y="2248699"/>
                </a:lnTo>
                <a:cubicBezTo>
                  <a:pt x="418336" y="945917"/>
                  <a:pt x="1633526" y="0"/>
                  <a:pt x="3069645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3D model 6" descr="Shield Xbox">
                <a:extLst>
                  <a:ext uri="{FF2B5EF4-FFF2-40B4-BE49-F238E27FC236}">
                    <a16:creationId xmlns:a16="http://schemas.microsoft.com/office/drawing/2014/main" id="{D22AD53E-02F4-C665-AA19-62845B9308D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811175686"/>
                  </p:ext>
                </p:extLst>
              </p:nvPr>
            </p:nvGraphicFramePr>
            <p:xfrm>
              <a:off x="4134199" y="-121870"/>
              <a:ext cx="3274307" cy="3000018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274307" cy="3000018"/>
                    </a:xfrm>
                    <a:prstGeom prst="rect">
                      <a:avLst/>
                    </a:prstGeom>
                  </am3d:spPr>
                  <am3d:camera>
                    <am3d:pos x="0" y="0" z="6194521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916659" d="1000000"/>
                    <am3d:preTrans dx="1" dy="-1662782" dz="312308"/>
                    <am3d:scale>
                      <am3d:sx n="1000000" d="1000000"/>
                      <am3d:sy n="1000000" d="1000000"/>
                      <am3d:sz n="1000000" d="1000000"/>
                    </am3d:scale>
                    <am3d:rot ax="3864455" ay="650416" az="1286223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4320026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3D model 6" descr="Shield Xbox">
                <a:extLst>
                  <a:ext uri="{FF2B5EF4-FFF2-40B4-BE49-F238E27FC236}">
                    <a16:creationId xmlns:a16="http://schemas.microsoft.com/office/drawing/2014/main" id="{D22AD53E-02F4-C665-AA19-62845B9308D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134199" y="-121870"/>
                <a:ext cx="3274307" cy="3000018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190857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A138DA3-65D8-19C2-4EEC-7CC63E6309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Hrozby</a:t>
            </a:r>
            <a:endParaRPr lang="sk-SK" dirty="0"/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330A7835-433D-4BC0-4CDF-FA8AFD2691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2286000"/>
            <a:ext cx="5071872" cy="4023360"/>
          </a:xfrm>
        </p:spPr>
        <p:txBody>
          <a:bodyPr/>
          <a:lstStyle/>
          <a:p>
            <a:r>
              <a:rPr lang="sk-SK" dirty="0"/>
              <a:t>S r</a:t>
            </a:r>
            <a:r>
              <a:rPr lang="en-US" dirty="0" err="1"/>
              <a:t>ozr</a:t>
            </a:r>
            <a:r>
              <a:rPr lang="sk-SK" dirty="0" err="1"/>
              <a:t>ast</a:t>
            </a:r>
            <a:r>
              <a:rPr lang="en-US" dirty="0" err="1"/>
              <a:t>aj</a:t>
            </a:r>
            <a:r>
              <a:rPr lang="sk-SK" dirty="0" err="1"/>
              <a:t>úcim</a:t>
            </a:r>
            <a:r>
              <a:rPr lang="sk-SK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sk-SK" dirty="0"/>
              <a:t>internetom rastie aj riziko počítačovej kriminality od mobilných telefónov až po počítače ktoré sú pripojené na internet. </a:t>
            </a:r>
          </a:p>
        </p:txBody>
      </p:sp>
      <p:sp>
        <p:nvSpPr>
          <p:cNvPr id="5" name="Ovál 4">
            <a:extLst>
              <a:ext uri="{FF2B5EF4-FFF2-40B4-BE49-F238E27FC236}">
                <a16:creationId xmlns:a16="http://schemas.microsoft.com/office/drawing/2014/main" id="{85D1312F-4BAF-CCF8-93D5-BCB2F9551219}"/>
              </a:ext>
            </a:extLst>
          </p:cNvPr>
          <p:cNvSpPr/>
          <p:nvPr/>
        </p:nvSpPr>
        <p:spPr>
          <a:xfrm>
            <a:off x="6309360" y="990600"/>
            <a:ext cx="7315200" cy="73152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pic>
        <p:nvPicPr>
          <p:cNvPr id="13" name="Obrázok 12" descr="Obrázok, na ktorom je text, snímka obrazovky&#10;&#10;Automaticky generovaný popis">
            <a:extLst>
              <a:ext uri="{FF2B5EF4-FFF2-40B4-BE49-F238E27FC236}">
                <a16:creationId xmlns:a16="http://schemas.microsoft.com/office/drawing/2014/main" id="{2D28011D-C1E9-DDEF-9115-532DF8568E3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496" t="5467" r="22588" b="1200"/>
          <a:stretch>
            <a:fillRect/>
          </a:stretch>
        </p:blipFill>
        <p:spPr>
          <a:xfrm>
            <a:off x="7223760" y="990600"/>
            <a:ext cx="6400800" cy="6400800"/>
          </a:xfrm>
          <a:custGeom>
            <a:avLst/>
            <a:gdLst>
              <a:gd name="connsiteX0" fmla="*/ 3200400 w 6400800"/>
              <a:gd name="connsiteY0" fmla="*/ 0 h 6400800"/>
              <a:gd name="connsiteX1" fmla="*/ 6400800 w 6400800"/>
              <a:gd name="connsiteY1" fmla="*/ 3200400 h 6400800"/>
              <a:gd name="connsiteX2" fmla="*/ 3200400 w 6400800"/>
              <a:gd name="connsiteY2" fmla="*/ 6400800 h 6400800"/>
              <a:gd name="connsiteX3" fmla="*/ 0 w 6400800"/>
              <a:gd name="connsiteY3" fmla="*/ 3200400 h 6400800"/>
              <a:gd name="connsiteX4" fmla="*/ 3200400 w 6400800"/>
              <a:gd name="connsiteY4" fmla="*/ 0 h 640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00800" h="6400800">
                <a:moveTo>
                  <a:pt x="3200400" y="0"/>
                </a:moveTo>
                <a:cubicBezTo>
                  <a:pt x="4967932" y="0"/>
                  <a:pt x="6400800" y="1432868"/>
                  <a:pt x="6400800" y="3200400"/>
                </a:cubicBezTo>
                <a:cubicBezTo>
                  <a:pt x="6400800" y="4967932"/>
                  <a:pt x="4967932" y="6400800"/>
                  <a:pt x="3200400" y="6400800"/>
                </a:cubicBezTo>
                <a:cubicBezTo>
                  <a:pt x="1432868" y="6400800"/>
                  <a:pt x="0" y="4967932"/>
                  <a:pt x="0" y="3200400"/>
                </a:cubicBezTo>
                <a:cubicBezTo>
                  <a:pt x="0" y="1432868"/>
                  <a:pt x="1432868" y="0"/>
                  <a:pt x="3200400" y="0"/>
                </a:cubicBezTo>
                <a:close/>
              </a:path>
            </a:pathLst>
          </a:custGeom>
        </p:spPr>
      </p:pic>
      <p:sp>
        <p:nvSpPr>
          <p:cNvPr id="6" name="Ovál 5">
            <a:extLst>
              <a:ext uri="{FF2B5EF4-FFF2-40B4-BE49-F238E27FC236}">
                <a16:creationId xmlns:a16="http://schemas.microsoft.com/office/drawing/2014/main" id="{917F8750-DD5C-E41C-897B-729D22F875CD}"/>
              </a:ext>
            </a:extLst>
          </p:cNvPr>
          <p:cNvSpPr/>
          <p:nvPr/>
        </p:nvSpPr>
        <p:spPr>
          <a:xfrm>
            <a:off x="9585960" y="-1572768"/>
            <a:ext cx="3657600" cy="36576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>
              <a:solidFill>
                <a:srgbClr val="FF0000"/>
              </a:solidFill>
            </a:endParaRPr>
          </a:p>
        </p:txBody>
      </p:sp>
      <p:pic>
        <p:nvPicPr>
          <p:cNvPr id="2056" name="Picture 8" descr="BOAT LIFT CABLE • Pier &amp; Waterfront Solutions LLC">
            <a:extLst>
              <a:ext uri="{FF2B5EF4-FFF2-40B4-BE49-F238E27FC236}">
                <a16:creationId xmlns:a16="http://schemas.microsoft.com/office/drawing/2014/main" id="{A25B320C-C87E-27B5-DC46-B33613528D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454953">
            <a:off x="-594223" y="4040419"/>
            <a:ext cx="4333904" cy="2929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54084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4840" y="265176"/>
            <a:ext cx="3322320" cy="1499616"/>
          </a:xfrm>
        </p:spPr>
        <p:txBody>
          <a:bodyPr rtlCol="0">
            <a:normAutofit/>
          </a:bodyPr>
          <a:lstStyle/>
          <a:p>
            <a:r>
              <a:rPr lang="en-US" dirty="0" err="1"/>
              <a:t>Druhy</a:t>
            </a:r>
            <a:r>
              <a:rPr lang="en-US" dirty="0"/>
              <a:t> </a:t>
            </a:r>
            <a:r>
              <a:rPr lang="en-US" dirty="0" err="1"/>
              <a:t>Hrozieb</a:t>
            </a:r>
            <a:endParaRPr lang="sk-SK" dirty="0"/>
          </a:p>
        </p:txBody>
      </p:sp>
      <p:sp>
        <p:nvSpPr>
          <p:cNvPr id="11" name="Obdĺžnik 10">
            <a:extLst>
              <a:ext uri="{FF2B5EF4-FFF2-40B4-BE49-F238E27FC236}">
                <a16:creationId xmlns:a16="http://schemas.microsoft.com/office/drawing/2014/main" id="{CDB60EC0-0711-2B91-DE19-937F0FCA27B5}"/>
              </a:ext>
            </a:extLst>
          </p:cNvPr>
          <p:cNvSpPr/>
          <p:nvPr/>
        </p:nvSpPr>
        <p:spPr>
          <a:xfrm>
            <a:off x="685800" y="265176"/>
            <a:ext cx="335280" cy="1670304"/>
          </a:xfrm>
          <a:prstGeom prst="rect">
            <a:avLst/>
          </a:prstGeom>
          <a:noFill/>
          <a:ln w="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2" name="Obdĺžnik 11">
            <a:extLst>
              <a:ext uri="{FF2B5EF4-FFF2-40B4-BE49-F238E27FC236}">
                <a16:creationId xmlns:a16="http://schemas.microsoft.com/office/drawing/2014/main" id="{EB4AFF90-2F63-E0BF-07E0-94D309D225CB}"/>
              </a:ext>
            </a:extLst>
          </p:cNvPr>
          <p:cNvSpPr/>
          <p:nvPr/>
        </p:nvSpPr>
        <p:spPr>
          <a:xfrm>
            <a:off x="464820" y="746760"/>
            <a:ext cx="502920" cy="101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3" name="Ovál 12">
            <a:extLst>
              <a:ext uri="{FF2B5EF4-FFF2-40B4-BE49-F238E27FC236}">
                <a16:creationId xmlns:a16="http://schemas.microsoft.com/office/drawing/2014/main" id="{0A4B8EC4-A885-B1ED-0F4C-FC962EDCB52F}"/>
              </a:ext>
            </a:extLst>
          </p:cNvPr>
          <p:cNvSpPr/>
          <p:nvPr/>
        </p:nvSpPr>
        <p:spPr>
          <a:xfrm>
            <a:off x="1817225" y="2438400"/>
            <a:ext cx="2286000" cy="228600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Malware</a:t>
            </a:r>
            <a:endParaRPr lang="sk-SK" sz="2800" b="1" dirty="0">
              <a:solidFill>
                <a:schemeClr val="bg1"/>
              </a:solidFill>
            </a:endParaRPr>
          </a:p>
        </p:txBody>
      </p:sp>
      <p:sp>
        <p:nvSpPr>
          <p:cNvPr id="14" name="Ovál 13">
            <a:extLst>
              <a:ext uri="{FF2B5EF4-FFF2-40B4-BE49-F238E27FC236}">
                <a16:creationId xmlns:a16="http://schemas.microsoft.com/office/drawing/2014/main" id="{1B916AEE-EAF4-2741-12ED-2C94F1DD250E}"/>
              </a:ext>
            </a:extLst>
          </p:cNvPr>
          <p:cNvSpPr/>
          <p:nvPr/>
        </p:nvSpPr>
        <p:spPr>
          <a:xfrm>
            <a:off x="8088775" y="2438400"/>
            <a:ext cx="2286000" cy="228600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Phishing</a:t>
            </a:r>
            <a:endParaRPr lang="sk-SK" sz="2800" b="1" dirty="0"/>
          </a:p>
        </p:txBody>
      </p:sp>
      <p:sp>
        <p:nvSpPr>
          <p:cNvPr id="15" name="Ovál 14">
            <a:extLst>
              <a:ext uri="{FF2B5EF4-FFF2-40B4-BE49-F238E27FC236}">
                <a16:creationId xmlns:a16="http://schemas.microsoft.com/office/drawing/2014/main" id="{AB885F05-7ACD-6F63-C2BB-9AD932464167}"/>
              </a:ext>
            </a:extLst>
          </p:cNvPr>
          <p:cNvSpPr/>
          <p:nvPr/>
        </p:nvSpPr>
        <p:spPr>
          <a:xfrm>
            <a:off x="4953000" y="2438400"/>
            <a:ext cx="2286000" cy="228600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Spyware</a:t>
            </a:r>
            <a:endParaRPr lang="sk-SK" sz="2800" b="1" dirty="0"/>
          </a:p>
        </p:txBody>
      </p:sp>
      <p:sp>
        <p:nvSpPr>
          <p:cNvPr id="16" name="Obdĺžnik 15">
            <a:extLst>
              <a:ext uri="{FF2B5EF4-FFF2-40B4-BE49-F238E27FC236}">
                <a16:creationId xmlns:a16="http://schemas.microsoft.com/office/drawing/2014/main" id="{12CBEC74-604E-5469-C91E-01AAB201FE2E}"/>
              </a:ext>
            </a:extLst>
          </p:cNvPr>
          <p:cNvSpPr/>
          <p:nvPr/>
        </p:nvSpPr>
        <p:spPr>
          <a:xfrm rot="3060183">
            <a:off x="11821609" y="4175296"/>
            <a:ext cx="740780" cy="4606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7" name="Obdĺžnik 16">
            <a:extLst>
              <a:ext uri="{FF2B5EF4-FFF2-40B4-BE49-F238E27FC236}">
                <a16:creationId xmlns:a16="http://schemas.microsoft.com/office/drawing/2014/main" id="{6599B93B-EC46-05FE-8F74-2E77B8F21742}"/>
              </a:ext>
            </a:extLst>
          </p:cNvPr>
          <p:cNvSpPr/>
          <p:nvPr/>
        </p:nvSpPr>
        <p:spPr>
          <a:xfrm rot="3060183">
            <a:off x="11391960" y="3609747"/>
            <a:ext cx="503305" cy="4606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8" name="Obdĺžnik 17">
            <a:extLst>
              <a:ext uri="{FF2B5EF4-FFF2-40B4-BE49-F238E27FC236}">
                <a16:creationId xmlns:a16="http://schemas.microsoft.com/office/drawing/2014/main" id="{4CB9CA8A-3E1C-CC80-675C-1816A3141D40}"/>
              </a:ext>
            </a:extLst>
          </p:cNvPr>
          <p:cNvSpPr/>
          <p:nvPr/>
        </p:nvSpPr>
        <p:spPr>
          <a:xfrm rot="3060183">
            <a:off x="-53473" y="-2157187"/>
            <a:ext cx="503305" cy="4606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9" name="Obdĺžnik 18">
            <a:extLst>
              <a:ext uri="{FF2B5EF4-FFF2-40B4-BE49-F238E27FC236}">
                <a16:creationId xmlns:a16="http://schemas.microsoft.com/office/drawing/2014/main" id="{31C1382E-E69B-6608-80BC-BC73E20EC2A4}"/>
              </a:ext>
            </a:extLst>
          </p:cNvPr>
          <p:cNvSpPr/>
          <p:nvPr/>
        </p:nvSpPr>
        <p:spPr>
          <a:xfrm rot="3060183">
            <a:off x="434148" y="-1715420"/>
            <a:ext cx="503305" cy="4606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4017415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ál 3">
            <a:extLst>
              <a:ext uri="{FF2B5EF4-FFF2-40B4-BE49-F238E27FC236}">
                <a16:creationId xmlns:a16="http://schemas.microsoft.com/office/drawing/2014/main" id="{D8C45554-521C-83AB-B22C-6196DDA042D8}"/>
              </a:ext>
            </a:extLst>
          </p:cNvPr>
          <p:cNvSpPr/>
          <p:nvPr/>
        </p:nvSpPr>
        <p:spPr>
          <a:xfrm>
            <a:off x="-1040564" y="859150"/>
            <a:ext cx="7315200" cy="7315200"/>
          </a:xfrm>
          <a:prstGeom prst="ellipse">
            <a:avLst/>
          </a:prstGeom>
          <a:solidFill>
            <a:srgbClr val="E5CFFD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pic>
        <p:nvPicPr>
          <p:cNvPr id="17" name="Obrázok 16" descr="10 Common Types of Computer Viruses - History-Computer">
            <a:extLst>
              <a:ext uri="{FF2B5EF4-FFF2-40B4-BE49-F238E27FC236}">
                <a16:creationId xmlns:a16="http://schemas.microsoft.com/office/drawing/2014/main" id="{28962DA3-0164-69DA-995C-B265D67A13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36" t="4253" r="36664" b="2413"/>
          <a:stretch>
            <a:fillRect/>
          </a:stretch>
        </p:blipFill>
        <p:spPr bwMode="auto">
          <a:xfrm>
            <a:off x="-583364" y="1773550"/>
            <a:ext cx="6400800" cy="6400800"/>
          </a:xfrm>
          <a:custGeom>
            <a:avLst/>
            <a:gdLst>
              <a:gd name="connsiteX0" fmla="*/ 3200400 w 6400800"/>
              <a:gd name="connsiteY0" fmla="*/ 0 h 6400800"/>
              <a:gd name="connsiteX1" fmla="*/ 6400800 w 6400800"/>
              <a:gd name="connsiteY1" fmla="*/ 3200400 h 6400800"/>
              <a:gd name="connsiteX2" fmla="*/ 3200400 w 6400800"/>
              <a:gd name="connsiteY2" fmla="*/ 6400800 h 6400800"/>
              <a:gd name="connsiteX3" fmla="*/ 0 w 6400800"/>
              <a:gd name="connsiteY3" fmla="*/ 3200400 h 6400800"/>
              <a:gd name="connsiteX4" fmla="*/ 3200400 w 6400800"/>
              <a:gd name="connsiteY4" fmla="*/ 0 h 640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00800" h="6400800">
                <a:moveTo>
                  <a:pt x="3200400" y="0"/>
                </a:moveTo>
                <a:cubicBezTo>
                  <a:pt x="4967932" y="0"/>
                  <a:pt x="6400800" y="1432868"/>
                  <a:pt x="6400800" y="3200400"/>
                </a:cubicBezTo>
                <a:cubicBezTo>
                  <a:pt x="6400800" y="4967932"/>
                  <a:pt x="4967932" y="6400800"/>
                  <a:pt x="3200400" y="6400800"/>
                </a:cubicBezTo>
                <a:cubicBezTo>
                  <a:pt x="1432868" y="6400800"/>
                  <a:pt x="0" y="4967932"/>
                  <a:pt x="0" y="3200400"/>
                </a:cubicBezTo>
                <a:cubicBezTo>
                  <a:pt x="0" y="1432868"/>
                  <a:pt x="1432868" y="0"/>
                  <a:pt x="3200400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BlokTextu 1">
            <a:extLst>
              <a:ext uri="{FF2B5EF4-FFF2-40B4-BE49-F238E27FC236}">
                <a16:creationId xmlns:a16="http://schemas.microsoft.com/office/drawing/2014/main" id="{A0FBF279-F729-D52C-B196-C200332CD1ED}"/>
              </a:ext>
            </a:extLst>
          </p:cNvPr>
          <p:cNvSpPr txBox="1"/>
          <p:nvPr/>
        </p:nvSpPr>
        <p:spPr>
          <a:xfrm>
            <a:off x="8843058" y="428263"/>
            <a:ext cx="255800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dirty="0"/>
              <a:t>Malware</a:t>
            </a:r>
            <a:endParaRPr lang="sk-SK" sz="5000" dirty="0"/>
          </a:p>
        </p:txBody>
      </p:sp>
      <p:sp>
        <p:nvSpPr>
          <p:cNvPr id="3" name="BlokTextu 2">
            <a:extLst>
              <a:ext uri="{FF2B5EF4-FFF2-40B4-BE49-F238E27FC236}">
                <a16:creationId xmlns:a16="http://schemas.microsoft.com/office/drawing/2014/main" id="{BE19C593-C259-C37A-770C-E08ECCE0ACF0}"/>
              </a:ext>
            </a:extLst>
          </p:cNvPr>
          <p:cNvSpPr txBox="1"/>
          <p:nvPr/>
        </p:nvSpPr>
        <p:spPr>
          <a:xfrm>
            <a:off x="7488820" y="2268638"/>
            <a:ext cx="4305783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Malware (</a:t>
            </a:r>
            <a:r>
              <a:rPr lang="en-US" sz="2200" dirty="0" err="1"/>
              <a:t>Malv</a:t>
            </a:r>
            <a:r>
              <a:rPr lang="sk-SK" sz="2200" dirty="0"/>
              <a:t>ér) je vyvinutý ako škodlivý softvér, ktorý napáda vašu počítačovú sieť.</a:t>
            </a:r>
          </a:p>
          <a:p>
            <a:endParaRPr lang="sk-SK" sz="2200" dirty="0"/>
          </a:p>
          <a:p>
            <a:r>
              <a:rPr lang="sk-SK" sz="2200" dirty="0"/>
              <a:t>Cieľom </a:t>
            </a:r>
            <a:r>
              <a:rPr lang="sk-SK" sz="2200" dirty="0" err="1"/>
              <a:t>Malvéru</a:t>
            </a:r>
            <a:r>
              <a:rPr lang="sk-SK" sz="2200" dirty="0"/>
              <a:t> je spôsobiť zmätok, ukradnúť informácie alebo zdroje za účelom peňažného zisku alebo sabotáže. </a:t>
            </a:r>
          </a:p>
        </p:txBody>
      </p:sp>
      <p:pic>
        <p:nvPicPr>
          <p:cNvPr id="3074" name="Picture 2" descr="Virus - Wikipedia">
            <a:extLst>
              <a:ext uri="{FF2B5EF4-FFF2-40B4-BE49-F238E27FC236}">
                <a16:creationId xmlns:a16="http://schemas.microsoft.com/office/drawing/2014/main" id="{7EC20F0D-39E4-56BE-B98B-8626F7FECD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0118" y="-17902"/>
            <a:ext cx="2540643" cy="25406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Ovál 8">
            <a:extLst>
              <a:ext uri="{FF2B5EF4-FFF2-40B4-BE49-F238E27FC236}">
                <a16:creationId xmlns:a16="http://schemas.microsoft.com/office/drawing/2014/main" id="{C27FEA7C-3F8B-E26B-4122-94162D763BC4}"/>
              </a:ext>
            </a:extLst>
          </p:cNvPr>
          <p:cNvSpPr/>
          <p:nvPr/>
        </p:nvSpPr>
        <p:spPr>
          <a:xfrm rot="20239377">
            <a:off x="10081551" y="5302506"/>
            <a:ext cx="3426106" cy="2650602"/>
          </a:xfrm>
          <a:prstGeom prst="ellipse">
            <a:avLst/>
          </a:prstGeom>
          <a:solidFill>
            <a:srgbClr val="E5CFFD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cxnSp>
        <p:nvCxnSpPr>
          <p:cNvPr id="11" name="Rovná spojnica 10">
            <a:extLst>
              <a:ext uri="{FF2B5EF4-FFF2-40B4-BE49-F238E27FC236}">
                <a16:creationId xmlns:a16="http://schemas.microsoft.com/office/drawing/2014/main" id="{FBFB680F-062E-0FB8-3BAC-AFF71DC252EF}"/>
              </a:ext>
            </a:extLst>
          </p:cNvPr>
          <p:cNvCxnSpPr>
            <a:cxnSpLocks/>
          </p:cNvCxnSpPr>
          <p:nvPr/>
        </p:nvCxnSpPr>
        <p:spPr>
          <a:xfrm>
            <a:off x="8738887" y="1290037"/>
            <a:ext cx="2662177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246183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álny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6779_TF22378848.potx" id="{35991936-50A3-4ABA-ADE4-70946498CD53}" vid="{05B68BCB-93A0-41E9-9DA6-37B539C060D1}"/>
    </a:ext>
  </a:extLst>
</a:theme>
</file>

<file path=ppt/theme/theme2.xml><?xml version="1.0" encoding="utf-8"?>
<a:theme xmlns:a="http://schemas.openxmlformats.org/drawingml/2006/main" name="Motív balíka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ív balíka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B61EAB5F-88FC-4FAE-AE3C-037A3C365E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F44C90D-2A62-4985-9618-3460247437B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88A2F88-55C5-4ED1-9541-807C65424763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Návrh Integrál</Template>
  <TotalTime>475</TotalTime>
  <Words>476</Words>
  <Application>Microsoft Office PowerPoint</Application>
  <PresentationFormat>Širokouhlá</PresentationFormat>
  <Paragraphs>44</Paragraphs>
  <Slides>12</Slides>
  <Notes>2</Notes>
  <HiddenSlides>0</HiddenSlides>
  <MMClips>0</MMClips>
  <ScaleCrop>false</ScaleCrop>
  <HeadingPairs>
    <vt:vector size="6" baseType="variant">
      <vt:variant>
        <vt:lpstr>Použité písma</vt:lpstr>
      </vt:variant>
      <vt:variant>
        <vt:i4>6</vt:i4>
      </vt:variant>
      <vt:variant>
        <vt:lpstr>Motív</vt:lpstr>
      </vt:variant>
      <vt:variant>
        <vt:i4>1</vt:i4>
      </vt:variant>
      <vt:variant>
        <vt:lpstr>Nadpisy snímok</vt:lpstr>
      </vt:variant>
      <vt:variant>
        <vt:i4>12</vt:i4>
      </vt:variant>
    </vt:vector>
  </HeadingPairs>
  <TitlesOfParts>
    <vt:vector size="19" baseType="lpstr">
      <vt:lpstr>Arial</vt:lpstr>
      <vt:lpstr>Calibri</vt:lpstr>
      <vt:lpstr>Tw Cen MT</vt:lpstr>
      <vt:lpstr>Tw Cen MT (Text)</vt:lpstr>
      <vt:lpstr>Tw Cen MT Condensed</vt:lpstr>
      <vt:lpstr>Wingdings 3</vt:lpstr>
      <vt:lpstr>Integrálny</vt:lpstr>
      <vt:lpstr>Antivírus</vt:lpstr>
      <vt:lpstr>Antivírus</vt:lpstr>
      <vt:lpstr>Prezentácia programu PowerPoint</vt:lpstr>
      <vt:lpstr>Prezentácia programu PowerPoint</vt:lpstr>
      <vt:lpstr>Prezentácia programu PowerPoint</vt:lpstr>
      <vt:lpstr>Prezentácia programu PowerPoint</vt:lpstr>
      <vt:lpstr>Hrozby</vt:lpstr>
      <vt:lpstr>Druhy Hrozieb</vt:lpstr>
      <vt:lpstr>Prezentácia programu PowerPoint</vt:lpstr>
      <vt:lpstr>Prezentácia programu PowerPoint</vt:lpstr>
      <vt:lpstr>Prezentácia programu PowerPoint</vt:lpstr>
      <vt:lpstr>Prezentácia programu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Antivirus</dc:title>
  <dc:creator>Elias Lukas</dc:creator>
  <cp:lastModifiedBy>Elias Lukas</cp:lastModifiedBy>
  <cp:revision>7</cp:revision>
  <dcterms:created xsi:type="dcterms:W3CDTF">2024-02-16T07:26:52Z</dcterms:created>
  <dcterms:modified xsi:type="dcterms:W3CDTF">2024-05-14T15:47:59Z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